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5129" r:id="rId1"/>
  </p:sldMasterIdLst>
  <p:notesMasterIdLst>
    <p:notesMasterId r:id="rId24"/>
  </p:notesMasterIdLst>
  <p:sldIdLst>
    <p:sldId id="256" r:id="rId2"/>
    <p:sldId id="285" r:id="rId3"/>
    <p:sldId id="286" r:id="rId4"/>
    <p:sldId id="273" r:id="rId5"/>
    <p:sldId id="277" r:id="rId6"/>
    <p:sldId id="280" r:id="rId7"/>
    <p:sldId id="284" r:id="rId8"/>
    <p:sldId id="289" r:id="rId9"/>
    <p:sldId id="303" r:id="rId10"/>
    <p:sldId id="292" r:id="rId11"/>
    <p:sldId id="263" r:id="rId12"/>
    <p:sldId id="267" r:id="rId13"/>
    <p:sldId id="283" r:id="rId14"/>
    <p:sldId id="265" r:id="rId15"/>
    <p:sldId id="266" r:id="rId16"/>
    <p:sldId id="258" r:id="rId17"/>
    <p:sldId id="287" r:id="rId18"/>
    <p:sldId id="301" r:id="rId19"/>
    <p:sldId id="300" r:id="rId20"/>
    <p:sldId id="288" r:id="rId21"/>
    <p:sldId id="293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7D8"/>
    <a:srgbClr val="6FF6D6"/>
    <a:srgbClr val="FF8AD8"/>
    <a:srgbClr val="FF40FF"/>
    <a:srgbClr val="A8EF5F"/>
    <a:srgbClr val="A3E85C"/>
    <a:srgbClr val="D8E9FA"/>
    <a:srgbClr val="D4E5F4"/>
    <a:srgbClr val="45FCD5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85773"/>
  </p:normalViewPr>
  <p:slideViewPr>
    <p:cSldViewPr snapToGrid="0" snapToObjects="1">
      <p:cViewPr varScale="1">
        <p:scale>
          <a:sx n="107" d="100"/>
          <a:sy n="107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53A3-F6B0-154F-907A-4744C74F2BB9}" type="datetimeFigureOut">
              <a:rPr kumimoji="1" lang="ja-JP" altLang="en-US" smtClean="0"/>
              <a:t>2018/12/31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323F0-F51D-CD4A-8FAB-284B37D82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4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03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816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56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38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3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26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563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20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2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0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1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57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6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1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23F0-F51D-CD4A-8FAB-284B37D8227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5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55A5-0E74-AB4E-A62B-91F2D58EF0E1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75"/>
            </a:lvl1pPr>
          </a:lstStyle>
          <a:p>
            <a:r>
              <a:rPr lang="is-IS" dirty="0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3E7F-80EE-3C46-A5CA-EE0C1AAE1AF4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3CB6-094E-2B49-A324-AA9A0B4A3589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8BDA-8788-F14C-85BF-BE6B49FAE9E3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826-0376-8B44-99F4-2CD5F2740C00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0DF-AD34-174C-8064-DB4130FED47F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70E-292C-D74A-88CC-4868D05FBFEB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5AD2-CC73-5147-A42A-D91E49D2EEFD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FFDD-7E9B-2740-87A7-0FC7985492FD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s-IS"/>
              <a:t>T22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FAEC63-EB85-CE4A-881F-27861A69854E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s-IS"/>
              <a:t>T22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8D22-EA43-6345-9833-E424132B308F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T22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488" y="206481"/>
            <a:ext cx="8243741" cy="68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79873"/>
            <a:ext cx="7543800" cy="46892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FFD1BE8-3D3A-C748-8EF6-29C28EC28B4C}" type="datetime1">
              <a:rPr lang="ja-JP" altLang="en-US" smtClean="0"/>
              <a:t>2018/12/31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r>
              <a:rPr lang="is-IS"/>
              <a:t>T22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1888" y="892272"/>
            <a:ext cx="835696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hf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kumimoji="1" sz="3000" b="1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18" Type="http://schemas.openxmlformats.org/officeDocument/2006/relationships/image" Target="../media/image3.emf"/><Relationship Id="rId3" Type="http://schemas.openxmlformats.org/officeDocument/2006/relationships/image" Target="../media/image60.emf"/><Relationship Id="rId21" Type="http://schemas.openxmlformats.org/officeDocument/2006/relationships/image" Target="../media/image75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17" Type="http://schemas.openxmlformats.org/officeDocument/2006/relationships/image" Target="../media/image72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1.emf"/><Relationship Id="rId20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45.emf"/><Relationship Id="rId15" Type="http://schemas.openxmlformats.org/officeDocument/2006/relationships/image" Target="../media/image47.emf"/><Relationship Id="rId10" Type="http://schemas.openxmlformats.org/officeDocument/2006/relationships/image" Target="../media/image66.emf"/><Relationship Id="rId19" Type="http://schemas.openxmlformats.org/officeDocument/2006/relationships/image" Target="../media/image73.emf"/><Relationship Id="rId4" Type="http://schemas.openxmlformats.org/officeDocument/2006/relationships/image" Target="../media/image61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62.emf"/><Relationship Id="rId7" Type="http://schemas.openxmlformats.org/officeDocument/2006/relationships/image" Target="../media/image7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image" Target="../media/image19.emf"/><Relationship Id="rId5" Type="http://schemas.openxmlformats.org/officeDocument/2006/relationships/image" Target="../media/image77.emf"/><Relationship Id="rId10" Type="http://schemas.openxmlformats.org/officeDocument/2006/relationships/image" Target="../media/image82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Relationship Id="rId9" Type="http://schemas.openxmlformats.org/officeDocument/2006/relationships/image" Target="../media/image8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100.emf"/><Relationship Id="rId18" Type="http://schemas.openxmlformats.org/officeDocument/2006/relationships/image" Target="../media/image105.emf"/><Relationship Id="rId3" Type="http://schemas.openxmlformats.org/officeDocument/2006/relationships/image" Target="../media/image90.png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17" Type="http://schemas.openxmlformats.org/officeDocument/2006/relationships/image" Target="../media/image104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98.emf"/><Relationship Id="rId5" Type="http://schemas.openxmlformats.org/officeDocument/2006/relationships/image" Target="../media/image92.emf"/><Relationship Id="rId15" Type="http://schemas.openxmlformats.org/officeDocument/2006/relationships/image" Target="../media/image102.emf"/><Relationship Id="rId10" Type="http://schemas.openxmlformats.org/officeDocument/2006/relationships/image" Target="../media/image97.emf"/><Relationship Id="rId19" Type="http://schemas.openxmlformats.org/officeDocument/2006/relationships/image" Target="../media/image19.emf"/><Relationship Id="rId4" Type="http://schemas.openxmlformats.org/officeDocument/2006/relationships/image" Target="../media/image91.jpeg"/><Relationship Id="rId9" Type="http://schemas.openxmlformats.org/officeDocument/2006/relationships/image" Target="../media/image96.emf"/><Relationship Id="rId14" Type="http://schemas.openxmlformats.org/officeDocument/2006/relationships/image" Target="../media/image10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43.emf"/><Relationship Id="rId7" Type="http://schemas.openxmlformats.org/officeDocument/2006/relationships/image" Target="../media/image10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8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emf"/><Relationship Id="rId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image" Target="../media/image125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image" Target="../media/image124.emf"/><Relationship Id="rId17" Type="http://schemas.openxmlformats.org/officeDocument/2006/relationships/image" Target="../media/image129.emf"/><Relationship Id="rId2" Type="http://schemas.openxmlformats.org/officeDocument/2006/relationships/image" Target="../media/image114.emf"/><Relationship Id="rId16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emf"/><Relationship Id="rId11" Type="http://schemas.openxmlformats.org/officeDocument/2006/relationships/image" Target="../media/image123.emf"/><Relationship Id="rId5" Type="http://schemas.openxmlformats.org/officeDocument/2006/relationships/image" Target="../media/image117.emf"/><Relationship Id="rId15" Type="http://schemas.openxmlformats.org/officeDocument/2006/relationships/image" Target="../media/image127.emf"/><Relationship Id="rId10" Type="http://schemas.openxmlformats.org/officeDocument/2006/relationships/image" Target="../media/image122.emf"/><Relationship Id="rId4" Type="http://schemas.openxmlformats.org/officeDocument/2006/relationships/image" Target="../media/image116.emf"/><Relationship Id="rId9" Type="http://schemas.openxmlformats.org/officeDocument/2006/relationships/image" Target="../media/image121.emf"/><Relationship Id="rId14" Type="http://schemas.openxmlformats.org/officeDocument/2006/relationships/image" Target="../media/image1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emf"/><Relationship Id="rId11" Type="http://schemas.openxmlformats.org/officeDocument/2006/relationships/image" Target="../media/image137.emf"/><Relationship Id="rId5" Type="http://schemas.openxmlformats.org/officeDocument/2006/relationships/image" Target="../media/image133.emf"/><Relationship Id="rId10" Type="http://schemas.openxmlformats.org/officeDocument/2006/relationships/image" Target="../media/image136.emf"/><Relationship Id="rId4" Type="http://schemas.openxmlformats.org/officeDocument/2006/relationships/image" Target="../media/image132.emf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(null)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52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7.emf"/><Relationship Id="rId17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image" Target="../media/image56.emf"/><Relationship Id="rId5" Type="http://schemas.openxmlformats.org/officeDocument/2006/relationships/image" Target="../media/image47.emf"/><Relationship Id="rId15" Type="http://schemas.openxmlformats.org/officeDocument/2006/relationships/image" Target="../media/image58.emf"/><Relationship Id="rId10" Type="http://schemas.openxmlformats.org/officeDocument/2006/relationships/image" Target="../media/image51.emf"/><Relationship Id="rId4" Type="http://schemas.openxmlformats.org/officeDocument/2006/relationships/image" Target="../media/image46.emf"/><Relationship Id="rId9" Type="http://schemas.openxmlformats.org/officeDocument/2006/relationships/image" Target="../media/image50.emf"/><Relationship Id="rId14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5038" y="1432411"/>
            <a:ext cx="7543800" cy="1864860"/>
          </a:xfrm>
        </p:spPr>
        <p:txBody>
          <a:bodyPr>
            <a:normAutofit/>
          </a:bodyPr>
          <a:lstStyle/>
          <a:p>
            <a:r>
              <a:rPr lang="en-US" altLang="ja-JP" sz="4125" dirty="0"/>
              <a:t>Constraints on </a:t>
            </a:r>
            <a:br>
              <a:rPr lang="en-US" altLang="ja-JP" sz="4125" dirty="0"/>
            </a:br>
            <a:r>
              <a:rPr lang="en-US" altLang="ja-JP" sz="4125" dirty="0"/>
              <a:t>massive vector dark energy models </a:t>
            </a:r>
            <a:br>
              <a:rPr lang="en-US" altLang="ja-JP" sz="4125" dirty="0"/>
            </a:br>
            <a:r>
              <a:rPr lang="en-US" altLang="ja-JP" sz="4125" dirty="0"/>
              <a:t>from ISW-galaxy cross-correlations</a:t>
            </a:r>
            <a:endParaRPr lang="ja-JP" altLang="en-US" sz="4125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9095" y="4395605"/>
            <a:ext cx="803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+mj-lt"/>
              </a:rPr>
              <a:t>In collaboration with A. De Felice (YITP), R. </a:t>
            </a:r>
            <a:r>
              <a:rPr kumimoji="1" lang="en-US" altLang="ja-JP" sz="2000" b="1" dirty="0" err="1">
                <a:latin typeface="+mj-lt"/>
              </a:rPr>
              <a:t>Kase</a:t>
            </a:r>
            <a:r>
              <a:rPr kumimoji="1" lang="en-US" altLang="ja-JP" sz="2000" b="1" dirty="0">
                <a:latin typeface="+mj-lt"/>
              </a:rPr>
              <a:t> (TUS), and S. </a:t>
            </a:r>
            <a:r>
              <a:rPr kumimoji="1" lang="en-US" altLang="ja-JP" sz="2000" b="1" dirty="0" err="1">
                <a:latin typeface="+mj-lt"/>
              </a:rPr>
              <a:t>Tsujikawa</a:t>
            </a:r>
            <a:r>
              <a:rPr kumimoji="1" lang="en-US" altLang="ja-JP" sz="2000" b="1" dirty="0">
                <a:latin typeface="+mj-lt"/>
              </a:rPr>
              <a:t> (TUS)</a:t>
            </a:r>
            <a:endParaRPr kumimoji="1" lang="ja-JP" altLang="en-US" sz="2000" b="1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73497" y="3818752"/>
            <a:ext cx="595938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b="1" dirty="0" err="1">
                <a:latin typeface="+mj-lt"/>
              </a:rPr>
              <a:t>Shintaro</a:t>
            </a:r>
            <a:r>
              <a:rPr kumimoji="1" lang="en-US" altLang="ja-JP" sz="2300" b="1" dirty="0">
                <a:latin typeface="+mj-lt"/>
              </a:rPr>
              <a:t> Nakamura  (Tokyo University of Science)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0</a:t>
            </a:fld>
            <a:endParaRPr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176656" y="6589614"/>
            <a:ext cx="192182" cy="179930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B8A756-24A1-6047-AF76-1EA212BAB849}"/>
              </a:ext>
            </a:extLst>
          </p:cNvPr>
          <p:cNvSpPr txBox="1"/>
          <p:nvPr/>
        </p:nvSpPr>
        <p:spPr>
          <a:xfrm>
            <a:off x="5546404" y="5163307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+mj-lt"/>
              </a:rPr>
              <a:t>Based on </a:t>
            </a:r>
            <a:r>
              <a:rPr kumimoji="1" lang="en-US" altLang="ja-JP" sz="2000" b="1" dirty="0" err="1">
                <a:latin typeface="+mj-lt"/>
              </a:rPr>
              <a:t>arXiv</a:t>
            </a:r>
            <a:r>
              <a:rPr kumimoji="1" lang="en-US" altLang="ja-JP" sz="2000" b="1" dirty="0">
                <a:latin typeface="+mj-lt"/>
              </a:rPr>
              <a:t>: 1811.07541</a:t>
            </a:r>
            <a:endParaRPr kumimoji="1" lang="ja-JP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005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80A6C6E-CB2E-BB43-82F4-F7003A077229}"/>
              </a:ext>
            </a:extLst>
          </p:cNvPr>
          <p:cNvSpPr/>
          <p:nvPr/>
        </p:nvSpPr>
        <p:spPr>
          <a:xfrm>
            <a:off x="6085309" y="1218503"/>
            <a:ext cx="404158" cy="3867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1" name="角丸四角形吹き出し 40">
            <a:extLst>
              <a:ext uri="{FF2B5EF4-FFF2-40B4-BE49-F238E27FC236}">
                <a16:creationId xmlns:a16="http://schemas.microsoft.com/office/drawing/2014/main" id="{F468E962-2CC8-C34A-86B0-9D8D0D7462A0}"/>
              </a:ext>
            </a:extLst>
          </p:cNvPr>
          <p:cNvSpPr/>
          <p:nvPr/>
        </p:nvSpPr>
        <p:spPr>
          <a:xfrm>
            <a:off x="6569263" y="3370324"/>
            <a:ext cx="2266084" cy="2066650"/>
          </a:xfrm>
          <a:prstGeom prst="wedgeRoundRectCallout">
            <a:avLst>
              <a:gd name="adj1" fmla="val -68913"/>
              <a:gd name="adj2" fmla="val -2203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ross-correlation amplitude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533" y="1928117"/>
            <a:ext cx="4593360" cy="5915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164" y="3474336"/>
            <a:ext cx="1261210" cy="239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811" y="7421201"/>
            <a:ext cx="2038350" cy="6286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76497" y="2748697"/>
            <a:ext cx="815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Under the small angle approximation, the c</a:t>
            </a:r>
            <a:r>
              <a:rPr kumimoji="1" lang="en-US" altLang="ja-JP" sz="2200" dirty="0"/>
              <a:t>ross-correlation amplitude </a:t>
            </a:r>
          </a:p>
          <a:p>
            <a:r>
              <a:rPr kumimoji="1" lang="en-US" altLang="ja-JP" sz="2200" dirty="0"/>
              <a:t>is given by </a:t>
            </a:r>
            <a:r>
              <a:rPr lang="en-US" altLang="ja-JP" sz="2200" dirty="0"/>
              <a:t> 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23822" y="3920599"/>
            <a:ext cx="2547474" cy="577330"/>
          </a:xfrm>
          <a:prstGeom prst="rect">
            <a:avLst/>
          </a:prstGeom>
          <a:solidFill>
            <a:srgbClr val="45FCD5"/>
          </a:solidFill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493" y="878897"/>
            <a:ext cx="1804373" cy="4510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36" y="4850690"/>
            <a:ext cx="3708398" cy="53273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486" y="7462837"/>
            <a:ext cx="8029575" cy="84772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28288" y="5554191"/>
            <a:ext cx="8747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This quantity determines the sign of the cross-correlation power spectrum.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7427" y="4520815"/>
            <a:ext cx="159780" cy="137741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879203" y="4737095"/>
            <a:ext cx="1957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the matter power</a:t>
            </a:r>
          </a:p>
          <a:p>
            <a:r>
              <a:rPr kumimoji="1" lang="en-US" altLang="ja-JP" dirty="0"/>
              <a:t>   spectrum</a:t>
            </a:r>
          </a:p>
        </p:txBody>
      </p:sp>
      <p:sp>
        <p:nvSpPr>
          <p:cNvPr id="40" name="TextBox 4"/>
          <p:cNvSpPr txBox="1"/>
          <p:nvPr/>
        </p:nvSpPr>
        <p:spPr>
          <a:xfrm>
            <a:off x="228288" y="5529075"/>
            <a:ext cx="8682963" cy="43088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200" dirty="0">
              <a:ea typeface="Meiryo" charset="-128"/>
              <a:cs typeface="Meiryo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47E1F9-D60A-AB4A-BC3B-851AA6D9B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6493" y="206481"/>
            <a:ext cx="2432213" cy="2319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D9BDC2-9FD3-9E41-B379-2D87666898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1164" y="4866160"/>
            <a:ext cx="166043" cy="1537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08B951B-C8D9-6E45-989E-184F59EF0D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9630" y="4145944"/>
            <a:ext cx="178901" cy="2120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6CB9A3A-0102-7E4F-89D3-7E7D02E91B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9910" y="3860053"/>
            <a:ext cx="206433" cy="15064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C4A94A9-A301-0548-B9C0-6AC74B61D79A}"/>
              </a:ext>
            </a:extLst>
          </p:cNvPr>
          <p:cNvSpPr txBox="1"/>
          <p:nvPr/>
        </p:nvSpPr>
        <p:spPr>
          <a:xfrm>
            <a:off x="6867553" y="4386409"/>
            <a:ext cx="157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growth factor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1CCD3D7-3FB9-D14D-A686-9DFA19579240}"/>
              </a:ext>
            </a:extLst>
          </p:cNvPr>
          <p:cNvSpPr txBox="1"/>
          <p:nvPr/>
        </p:nvSpPr>
        <p:spPr>
          <a:xfrm>
            <a:off x="6871221" y="3717299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window function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F100DA9-C188-C14A-B3D1-11431D815119}"/>
              </a:ext>
            </a:extLst>
          </p:cNvPr>
          <p:cNvSpPr txBox="1"/>
          <p:nvPr/>
        </p:nvSpPr>
        <p:spPr>
          <a:xfrm>
            <a:off x="6871221" y="405325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bias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C07E226-0E86-9640-A4E9-5208498775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0533" y="4870039"/>
            <a:ext cx="111561" cy="20080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95B24C6-7EBB-1D4C-86B4-9DAB97A351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0032" y="5452243"/>
            <a:ext cx="463684" cy="196174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FC7B85A-FF6F-4A4D-A3CF-C2B8F54A00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832304" y="4713367"/>
            <a:ext cx="1663083" cy="245008"/>
          </a:xfrm>
          <a:prstGeom prst="rect">
            <a:avLst/>
          </a:prstGeom>
          <a:noFill/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4DC14FF-90DC-A14A-8F06-E657CEA6C4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6132" y="1109484"/>
            <a:ext cx="5819954" cy="683094"/>
          </a:xfrm>
          <a:prstGeom prst="rect">
            <a:avLst/>
          </a:prstGeom>
          <a:noFill/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C51CD5-4CDB-9045-B7C3-24AE51792B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060" y="3590548"/>
            <a:ext cx="5243089" cy="63229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9" name="正方形/長方形 38"/>
          <p:cNvSpPr/>
          <p:nvPr/>
        </p:nvSpPr>
        <p:spPr>
          <a:xfrm>
            <a:off x="5140995" y="3727428"/>
            <a:ext cx="296888" cy="300946"/>
          </a:xfrm>
          <a:prstGeom prst="rect">
            <a:avLst/>
          </a:prstGeom>
          <a:noFill/>
          <a:ln w="254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7" name="スライド番号プレースホルダー 11">
            <a:extLst>
              <a:ext uri="{FF2B5EF4-FFF2-40B4-BE49-F238E27FC236}">
                <a16:creationId xmlns:a16="http://schemas.microsoft.com/office/drawing/2014/main" id="{69CFDCF7-A528-7E47-9D75-A30C7EC2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7/12</a:t>
            </a:r>
          </a:p>
        </p:txBody>
      </p:sp>
      <p:cxnSp>
        <p:nvCxnSpPr>
          <p:cNvPr id="42" name="直線矢印コネクタ 41"/>
          <p:cNvCxnSpPr>
            <a:cxnSpLocks/>
          </p:cNvCxnSpPr>
          <p:nvPr/>
        </p:nvCxnSpPr>
        <p:spPr>
          <a:xfrm flipV="1">
            <a:off x="4392691" y="4153985"/>
            <a:ext cx="807125" cy="11739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B7040088-7BA8-7244-BE3F-EF43E1CF00D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938" y="2026058"/>
            <a:ext cx="4311325" cy="530081"/>
          </a:xfrm>
          <a:prstGeom prst="rect">
            <a:avLst/>
          </a:prstGeom>
          <a:solidFill>
            <a:srgbClr val="6FF6D6"/>
          </a:solidFill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97BDB71-FB38-694A-A8AC-C3911A25E58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23244" y="4422590"/>
            <a:ext cx="1115780" cy="2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4553922" y="1347441"/>
            <a:ext cx="3614718" cy="9807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Gravitational coupling related to light bending</a:t>
            </a:r>
            <a:endParaRPr kumimoji="1" lang="ja-JP" alt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319780" y="989559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ea typeface="Meiryo" charset="-128"/>
                <a:cs typeface="Meiryo" charset="-128"/>
              </a:rPr>
              <a:t>In our models,  </a:t>
            </a:r>
          </a:p>
        </p:txBody>
      </p:sp>
      <p:cxnSp>
        <p:nvCxnSpPr>
          <p:cNvPr id="32" name="直線矢印コネクタ 31"/>
          <p:cNvCxnSpPr>
            <a:cxnSpLocks/>
          </p:cNvCxnSpPr>
          <p:nvPr/>
        </p:nvCxnSpPr>
        <p:spPr>
          <a:xfrm flipH="1" flipV="1">
            <a:off x="9398000" y="2680673"/>
            <a:ext cx="129257" cy="2473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19780" y="2466998"/>
            <a:ext cx="7358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where       is associated with the intrinsic vector mode such that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03572" y="5410325"/>
            <a:ext cx="6788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In the limit                      ,         </a:t>
            </a:r>
          </a:p>
          <a:p>
            <a:r>
              <a:rPr kumimoji="1" lang="en-US" altLang="ja-JP" sz="2200" dirty="0"/>
              <a:t>this model reduces to a subclass of </a:t>
            </a:r>
            <a:r>
              <a:rPr kumimoji="1" lang="en-US" altLang="ja-JP" sz="2200" dirty="0">
                <a:solidFill>
                  <a:srgbClr val="FF0000"/>
                </a:solidFill>
              </a:rPr>
              <a:t>scalar-tensor theories</a:t>
            </a:r>
            <a:r>
              <a:rPr kumimoji="1" lang="en-US" altLang="ja-JP" sz="2200" dirty="0"/>
              <a:t>.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662F802-322E-3848-8B1D-0795DD53A810}"/>
              </a:ext>
            </a:extLst>
          </p:cNvPr>
          <p:cNvSpPr txBox="1"/>
          <p:nvPr/>
        </p:nvSpPr>
        <p:spPr>
          <a:xfrm>
            <a:off x="1403572" y="4448318"/>
            <a:ext cx="628947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In the limit                   ,        </a:t>
            </a:r>
          </a:p>
          <a:p>
            <a:r>
              <a:rPr kumimoji="1" lang="en-US" altLang="ja-JP" sz="2200" dirty="0"/>
              <a:t>the evolution of perturbation is similar to that in </a:t>
            </a:r>
            <a:r>
              <a:rPr kumimoji="1" lang="en-US" altLang="ja-JP" sz="2200" dirty="0">
                <a:solidFill>
                  <a:srgbClr val="FF0000"/>
                </a:solidFill>
              </a:rPr>
              <a:t>GR</a:t>
            </a:r>
            <a:r>
              <a:rPr kumimoji="1" lang="en-US" altLang="ja-JP" sz="2200" dirty="0"/>
              <a:t>. 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74566DB-6B40-3442-86FA-C5BC0BEF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523" y="1078897"/>
            <a:ext cx="2547474" cy="577330"/>
          </a:xfrm>
          <a:prstGeom prst="rect">
            <a:avLst/>
          </a:prstGeom>
          <a:noFill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51" y="1407159"/>
            <a:ext cx="7380071" cy="8612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585" y="4513105"/>
            <a:ext cx="1083217" cy="2937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177" y="5467728"/>
            <a:ext cx="1230039" cy="293740"/>
          </a:xfrm>
          <a:prstGeom prst="rect">
            <a:avLst/>
          </a:prstGeom>
        </p:spPr>
      </p:pic>
      <p:sp>
        <p:nvSpPr>
          <p:cNvPr id="16" name="スライド番号プレースホルダー 11">
            <a:extLst>
              <a:ext uri="{FF2B5EF4-FFF2-40B4-BE49-F238E27FC236}">
                <a16:creationId xmlns:a16="http://schemas.microsoft.com/office/drawing/2014/main" id="{49784F4F-6AAD-BB4E-BD6E-6455EC7C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8/12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1626FB-2787-654A-8454-E4FA3425F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51" y="2975608"/>
            <a:ext cx="3636264" cy="7390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C648BF-12BC-C941-9C3E-19AFDE61E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886" y="3317939"/>
            <a:ext cx="746572" cy="20595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7FB4BD-65FB-C34E-864E-357D5EE35296}"/>
              </a:ext>
            </a:extLst>
          </p:cNvPr>
          <p:cNvSpPr txBox="1"/>
          <p:nvPr/>
        </p:nvSpPr>
        <p:spPr>
          <a:xfrm>
            <a:off x="5331458" y="3202223"/>
            <a:ext cx="305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coefficient of kinetic term </a:t>
            </a:r>
          </a:p>
          <a:p>
            <a:r>
              <a:rPr kumimoji="1" lang="en-US" altLang="ja-JP" sz="2000" dirty="0"/>
              <a:t>  of vector perturbation </a:t>
            </a:r>
          </a:p>
          <a:p>
            <a:r>
              <a:rPr kumimoji="1" lang="en-US" altLang="ja-JP" sz="2000" dirty="0"/>
              <a:t> (in our model                 )</a:t>
            </a:r>
            <a:endParaRPr kumimoji="1"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065E42-6CE1-6744-A6C1-AE3286F8A2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6016" y="3898615"/>
            <a:ext cx="813238" cy="2502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062610-5102-D949-AE86-266DC42E2A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570" y="2591290"/>
            <a:ext cx="275083" cy="209587"/>
          </a:xfrm>
          <a:prstGeom prst="rect">
            <a:avLst/>
          </a:prstGeom>
        </p:spPr>
      </p:pic>
      <p:sp>
        <p:nvSpPr>
          <p:cNvPr id="22" name="右矢印 21">
            <a:extLst>
              <a:ext uri="{FF2B5EF4-FFF2-40B4-BE49-F238E27FC236}">
                <a16:creationId xmlns:a16="http://schemas.microsoft.com/office/drawing/2014/main" id="{30F3C033-A0B3-2F47-94B9-A153521B4F7C}"/>
              </a:ext>
            </a:extLst>
          </p:cNvPr>
          <p:cNvSpPr/>
          <p:nvPr/>
        </p:nvSpPr>
        <p:spPr>
          <a:xfrm>
            <a:off x="1031231" y="4553284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6CDBFD49-6C0D-9F49-A337-D57D166517D8}"/>
              </a:ext>
            </a:extLst>
          </p:cNvPr>
          <p:cNvSpPr/>
          <p:nvPr/>
        </p:nvSpPr>
        <p:spPr>
          <a:xfrm>
            <a:off x="1031232" y="5554768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F967DA4-2F6A-6542-88BC-174B0F2728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8817" y="3934177"/>
            <a:ext cx="1098382" cy="27624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95440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" y="1802827"/>
            <a:ext cx="3742402" cy="35822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ISW-galaxy cross-correlations in concrete models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669" y="1230224"/>
            <a:ext cx="2870169" cy="506202"/>
          </a:xfrm>
          <a:prstGeom prst="rect">
            <a:avLst/>
          </a:prstGeom>
        </p:spPr>
      </p:pic>
      <p:cxnSp>
        <p:nvCxnSpPr>
          <p:cNvPr id="24" name="Straight Arrow Connector 9"/>
          <p:cNvCxnSpPr>
            <a:cxnSpLocks/>
          </p:cNvCxnSpPr>
          <p:nvPr/>
        </p:nvCxnSpPr>
        <p:spPr>
          <a:xfrm flipV="1">
            <a:off x="5701973" y="2799556"/>
            <a:ext cx="0" cy="1390479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0351" y="4351725"/>
            <a:ext cx="1275538" cy="349351"/>
          </a:xfrm>
          <a:prstGeom prst="rect">
            <a:avLst/>
          </a:prstGeom>
        </p:spPr>
      </p:pic>
      <p:sp>
        <p:nvSpPr>
          <p:cNvPr id="33" name="TextBox 16"/>
          <p:cNvSpPr txBox="1"/>
          <p:nvPr/>
        </p:nvSpPr>
        <p:spPr>
          <a:xfrm>
            <a:off x="792370" y="5443614"/>
            <a:ext cx="755556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100" dirty="0">
                <a:ea typeface="Meiryo" charset="-128"/>
                <a:cs typeface="Meiryo" charset="-128"/>
              </a:rPr>
              <a:t>The intrinsic vector mode can give rise to </a:t>
            </a:r>
            <a:r>
              <a:rPr kumimoji="1" lang="en-US" altLang="ja-JP" sz="2100" dirty="0">
                <a:solidFill>
                  <a:srgbClr val="FF0000"/>
                </a:solidFill>
                <a:ea typeface="Meiryo" charset="-128"/>
                <a:cs typeface="Meiryo" charset="-128"/>
              </a:rPr>
              <a:t>positive</a:t>
            </a:r>
            <a:r>
              <a:rPr kumimoji="1" lang="en-US" altLang="ja-JP" sz="2100" dirty="0">
                <a:ea typeface="Meiryo" charset="-128"/>
                <a:cs typeface="Meiryo" charset="-128"/>
              </a:rPr>
              <a:t> cross-correlations </a:t>
            </a:r>
          </a:p>
          <a:p>
            <a:r>
              <a:rPr kumimoji="1" lang="en-US" altLang="ja-JP" sz="2100" dirty="0">
                <a:ea typeface="Meiryo" charset="-128"/>
                <a:cs typeface="Meiryo" charset="-128"/>
              </a:rPr>
              <a:t>compatible with the data.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87887" y="4981369"/>
            <a:ext cx="1831603" cy="3883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9" name="TextBox 22"/>
          <p:cNvSpPr txBox="1"/>
          <p:nvPr/>
        </p:nvSpPr>
        <p:spPr>
          <a:xfrm>
            <a:off x="3370884" y="-563994"/>
            <a:ext cx="5671380" cy="33855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Meiryo" charset="-128"/>
                <a:cs typeface="Meiryo" charset="-128"/>
              </a:rPr>
              <a:t>The cross-correlation data: </a:t>
            </a:r>
            <a:r>
              <a:rPr lang="en-US" altLang="ja-JP" sz="1600" dirty="0" err="1">
                <a:ea typeface="Meiryo" charset="-128"/>
                <a:cs typeface="Meiryo" charset="-128"/>
              </a:rPr>
              <a:t>Giannantonio</a:t>
            </a:r>
            <a:r>
              <a:rPr lang="en-US" altLang="ja-JP" sz="1600" dirty="0">
                <a:ea typeface="Meiryo" charset="-128"/>
                <a:cs typeface="Meiryo" charset="-128"/>
              </a:rPr>
              <a:t> et al  </a:t>
            </a:r>
            <a:r>
              <a:rPr kumimoji="1" lang="en-US" altLang="ja-JP" sz="1600" dirty="0">
                <a:ea typeface="Meiryo" charset="-128"/>
                <a:cs typeface="Meiryo" charset="-128"/>
              </a:rPr>
              <a:t>(2016)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2AEDF07-3421-9B47-8DED-45D422DEB4CF}"/>
              </a:ext>
            </a:extLst>
          </p:cNvPr>
          <p:cNvCxnSpPr>
            <a:cxnSpLocks/>
          </p:cNvCxnSpPr>
          <p:nvPr/>
        </p:nvCxnSpPr>
        <p:spPr>
          <a:xfrm>
            <a:off x="2714074" y="1890911"/>
            <a:ext cx="0" cy="29624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E99B9B3-6F44-2542-89A7-59F7C032B727}"/>
              </a:ext>
            </a:extLst>
          </p:cNvPr>
          <p:cNvSpPr txBox="1"/>
          <p:nvPr/>
        </p:nvSpPr>
        <p:spPr>
          <a:xfrm>
            <a:off x="2373816" y="1565787"/>
            <a:ext cx="71133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today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9">
            <a:extLst>
              <a:ext uri="{FF2B5EF4-FFF2-40B4-BE49-F238E27FC236}">
                <a16:creationId xmlns:a16="http://schemas.microsoft.com/office/drawing/2014/main" id="{D739A316-848E-3F4A-A40B-6F9C29A6DB9C}"/>
              </a:ext>
            </a:extLst>
          </p:cNvPr>
          <p:cNvCxnSpPr>
            <a:cxnSpLocks/>
          </p:cNvCxnSpPr>
          <p:nvPr/>
        </p:nvCxnSpPr>
        <p:spPr>
          <a:xfrm>
            <a:off x="1448692" y="2811183"/>
            <a:ext cx="0" cy="163201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8BF087F1-927F-2B4B-955B-313935C42D08}"/>
              </a:ext>
            </a:extLst>
          </p:cNvPr>
          <p:cNvSpPr txBox="1"/>
          <p:nvPr/>
        </p:nvSpPr>
        <p:spPr>
          <a:xfrm>
            <a:off x="1338382" y="2419051"/>
            <a:ext cx="1183873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Smaller    </a:t>
            </a:r>
            <a:endParaRPr kumimoji="1" lang="ja-JP" altLang="en-US" dirty="0">
              <a:ea typeface="Meiryo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FA0B62-2FB5-0A49-A4C9-839A546FF668}"/>
              </a:ext>
            </a:extLst>
          </p:cNvPr>
          <p:cNvSpPr txBox="1"/>
          <p:nvPr/>
        </p:nvSpPr>
        <p:spPr>
          <a:xfrm>
            <a:off x="10297886" y="1926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41" y="1001300"/>
            <a:ext cx="3326152" cy="56573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283" y="2513325"/>
            <a:ext cx="277765" cy="21163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1" y="1781731"/>
            <a:ext cx="3755426" cy="3566930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B3D87B02-8B89-354B-BABB-8F792D61DD8F}"/>
              </a:ext>
            </a:extLst>
          </p:cNvPr>
          <p:cNvSpPr txBox="1"/>
          <p:nvPr/>
        </p:nvSpPr>
        <p:spPr>
          <a:xfrm>
            <a:off x="5394722" y="1350005"/>
            <a:ext cx="3329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ea typeface="Meiryo" charset="-128"/>
                <a:cs typeface="Meiryo" charset="-128"/>
              </a:rPr>
              <a:t>Cross-correlation function 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CE681F40-3E8B-6641-9DB1-89CB30D29619}"/>
              </a:ext>
            </a:extLst>
          </p:cNvPr>
          <p:cNvSpPr txBox="1"/>
          <p:nvPr/>
        </p:nvSpPr>
        <p:spPr>
          <a:xfrm>
            <a:off x="4349657" y="931485"/>
            <a:ext cx="4725974" cy="369332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SN, A. De Felice, R. </a:t>
            </a:r>
            <a:r>
              <a:rPr lang="en-US" altLang="ja-JP" dirty="0" err="1">
                <a:solidFill>
                  <a:srgbClr val="FF0000"/>
                </a:solidFill>
                <a:ea typeface="Meiryo" charset="-128"/>
                <a:cs typeface="Meiryo" charset="-128"/>
              </a:rPr>
              <a:t>Kase</a:t>
            </a:r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 and S. </a:t>
            </a:r>
            <a:r>
              <a:rPr lang="en-US" altLang="ja-JP" dirty="0" err="1">
                <a:solidFill>
                  <a:srgbClr val="FF0000"/>
                </a:solidFill>
                <a:ea typeface="Meiryo" charset="-128"/>
                <a:cs typeface="Meiryo" charset="-128"/>
              </a:rPr>
              <a:t>Tsujikawa</a:t>
            </a:r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(2018)</a:t>
            </a:r>
            <a:endParaRPr kumimoji="1" lang="ja-JP" altLang="en-US" dirty="0">
              <a:solidFill>
                <a:srgbClr val="FF0000"/>
              </a:solidFill>
              <a:ea typeface="Meiryo" charset="-128"/>
              <a:cs typeface="Meiryo" charset="-128"/>
            </a:endParaRPr>
          </a:p>
        </p:txBody>
      </p:sp>
      <p:sp>
        <p:nvSpPr>
          <p:cNvPr id="28" name="スライド番号プレースホルダー 11">
            <a:extLst>
              <a:ext uri="{FF2B5EF4-FFF2-40B4-BE49-F238E27FC236}">
                <a16:creationId xmlns:a16="http://schemas.microsoft.com/office/drawing/2014/main" id="{5807A7B7-E6C3-7C4C-8735-8859157B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9/12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5644148" y="4293953"/>
            <a:ext cx="121385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Smaller    </a:t>
            </a:r>
            <a:endParaRPr kumimoji="1" lang="ja-JP" altLang="en-US" dirty="0">
              <a:ea typeface="Meiryo" charset="-128"/>
              <a:cs typeface="Meiryo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991" y="4377601"/>
            <a:ext cx="277765" cy="2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9C0C9B9-6B65-E245-BC37-42D487807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5" y="1368531"/>
            <a:ext cx="4755058" cy="475505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2" y="1360597"/>
            <a:ext cx="4770925" cy="4770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Observational constraints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9653" y="1297314"/>
            <a:ext cx="717882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/>
              <a:t>We use the data of </a:t>
            </a:r>
            <a:r>
              <a:rPr lang="en-US" altLang="ja-JP" sz="2100" dirty="0">
                <a:solidFill>
                  <a:srgbClr val="0070C0"/>
                </a:solidFill>
              </a:rPr>
              <a:t>CMB</a:t>
            </a:r>
            <a:r>
              <a:rPr lang="en-US" altLang="ja-JP" sz="2100" dirty="0"/>
              <a:t>, </a:t>
            </a:r>
            <a:r>
              <a:rPr lang="en-US" altLang="ja-JP" sz="2100" dirty="0">
                <a:solidFill>
                  <a:srgbClr val="0070C0"/>
                </a:solidFill>
              </a:rPr>
              <a:t>BAO</a:t>
            </a:r>
            <a:r>
              <a:rPr lang="en-US" altLang="ja-JP" sz="2100" dirty="0"/>
              <a:t>, </a:t>
            </a:r>
            <a:r>
              <a:rPr lang="en-US" altLang="ja-JP" sz="2100" dirty="0">
                <a:solidFill>
                  <a:srgbClr val="0070C0"/>
                </a:solidFill>
              </a:rPr>
              <a:t>SN </a:t>
            </a:r>
            <a:r>
              <a:rPr lang="en-US" altLang="ja-JP" sz="2100" dirty="0" err="1">
                <a:solidFill>
                  <a:srgbClr val="0070C0"/>
                </a:solidFill>
              </a:rPr>
              <a:t>Ia</a:t>
            </a:r>
            <a:r>
              <a:rPr lang="en-US" altLang="ja-JP" sz="2100" dirty="0"/>
              <a:t>, </a:t>
            </a:r>
            <a:r>
              <a:rPr lang="en-US" altLang="ja-JP" sz="2100" dirty="0">
                <a:solidFill>
                  <a:srgbClr val="0070C0"/>
                </a:solidFill>
              </a:rPr>
              <a:t>the Hubble expansion rate</a:t>
            </a:r>
            <a:r>
              <a:rPr lang="en-US" altLang="ja-JP" sz="2100" dirty="0"/>
              <a:t>,</a:t>
            </a:r>
          </a:p>
          <a:p>
            <a:r>
              <a:rPr lang="en-US" altLang="ja-JP" sz="2100" dirty="0">
                <a:solidFill>
                  <a:srgbClr val="0070C0"/>
                </a:solidFill>
              </a:rPr>
              <a:t>RSD</a:t>
            </a:r>
            <a:r>
              <a:rPr lang="en-US" altLang="ja-JP" sz="2100" dirty="0"/>
              <a:t>, and </a:t>
            </a:r>
            <a:r>
              <a:rPr lang="en-US" altLang="ja-JP" sz="2100" dirty="0">
                <a:solidFill>
                  <a:srgbClr val="0070C0"/>
                </a:solidFill>
              </a:rPr>
              <a:t>the ISW-galaxy cross-correlations</a:t>
            </a:r>
            <a:r>
              <a:rPr lang="en-US" altLang="ja-JP" sz="2100" dirty="0"/>
              <a:t> with the catalogues </a:t>
            </a:r>
          </a:p>
          <a:p>
            <a:r>
              <a:rPr lang="en-US" altLang="ja-JP" sz="2100" dirty="0"/>
              <a:t>of 2MASS and SDSS. 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88" y="4038507"/>
            <a:ext cx="1029032" cy="26812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82185" y="4012514"/>
            <a:ext cx="1073939" cy="20136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179" y="5991242"/>
            <a:ext cx="69904" cy="792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82" y="5968513"/>
            <a:ext cx="298256" cy="149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772" y="5949300"/>
            <a:ext cx="83885" cy="1211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4861" y="5949299"/>
            <a:ext cx="93205" cy="111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32429" y="3603878"/>
            <a:ext cx="69904" cy="792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37090" y="4450430"/>
            <a:ext cx="93205" cy="1118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DF5CA3-E9E2-EE42-AE12-060A37D18B8E}"/>
              </a:ext>
            </a:extLst>
          </p:cNvPr>
          <p:cNvSpPr txBox="1"/>
          <p:nvPr/>
        </p:nvSpPr>
        <p:spPr>
          <a:xfrm>
            <a:off x="5494545" y="5438903"/>
            <a:ext cx="1077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Best-fit:</a:t>
            </a:r>
            <a:endParaRPr kumimoji="1" lang="ja-JP" altLang="en-US" sz="220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2370FD6-B3A3-5E46-BBBE-9B42F4FD6EE9}"/>
              </a:ext>
            </a:extLst>
          </p:cNvPr>
          <p:cNvSpPr/>
          <p:nvPr/>
        </p:nvSpPr>
        <p:spPr>
          <a:xfrm>
            <a:off x="-544991" y="-557876"/>
            <a:ext cx="1417973" cy="365784"/>
          </a:xfrm>
          <a:prstGeom prst="rect">
            <a:avLst/>
          </a:prstGeom>
          <a:solidFill>
            <a:srgbClr val="D8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13809B9-100C-9C4D-8A0C-7624718F1096}"/>
              </a:ext>
            </a:extLst>
          </p:cNvPr>
          <p:cNvSpPr txBox="1"/>
          <p:nvPr/>
        </p:nvSpPr>
        <p:spPr>
          <a:xfrm>
            <a:off x="5590736" y="5867030"/>
            <a:ext cx="1050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ΛCDM: </a:t>
            </a:r>
            <a:endParaRPr kumimoji="1" lang="ja-JP" altLang="en-US" sz="220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B1182AD-F765-A84E-B74A-091BD3BF70C3}"/>
              </a:ext>
            </a:extLst>
          </p:cNvPr>
          <p:cNvSpPr/>
          <p:nvPr/>
        </p:nvSpPr>
        <p:spPr>
          <a:xfrm>
            <a:off x="-1489498" y="-1463809"/>
            <a:ext cx="2366798" cy="837770"/>
          </a:xfrm>
          <a:prstGeom prst="rect">
            <a:avLst/>
          </a:prstGeom>
          <a:solidFill>
            <a:srgbClr val="D8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18100" y="2725117"/>
            <a:ext cx="83885" cy="121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4033359-041E-784D-9343-DAFD7751AB33}"/>
              </a:ext>
            </a:extLst>
          </p:cNvPr>
          <p:cNvSpPr txBox="1"/>
          <p:nvPr/>
        </p:nvSpPr>
        <p:spPr>
          <a:xfrm>
            <a:off x="-1555047" y="-1419187"/>
            <a:ext cx="2489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additional prior </a:t>
            </a:r>
          </a:p>
          <a:p>
            <a:r>
              <a:rPr lang="en-US" altLang="ja-JP" dirty="0"/>
              <a:t>to avoid strong coupling </a:t>
            </a:r>
          </a:p>
          <a:p>
            <a:r>
              <a:rPr lang="en-US" altLang="ja-JP" dirty="0"/>
              <a:t>problem in early epoch: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48057" y="-474045"/>
            <a:ext cx="975608" cy="196349"/>
          </a:xfrm>
          <a:prstGeom prst="rect">
            <a:avLst/>
          </a:prstGeom>
          <a:solidFill>
            <a:srgbClr val="D8E9FA"/>
          </a:solidFill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0908B08-BA60-D643-BFCC-8F230D50A95A}"/>
              </a:ext>
            </a:extLst>
          </p:cNvPr>
          <p:cNvCxnSpPr>
            <a:cxnSpLocks/>
          </p:cNvCxnSpPr>
          <p:nvPr/>
        </p:nvCxnSpPr>
        <p:spPr>
          <a:xfrm flipH="1">
            <a:off x="1059479" y="-1249468"/>
            <a:ext cx="753235" cy="9871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D69FFC5E-83BD-A04C-AB74-E1A4B42A11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3718" y="5477234"/>
            <a:ext cx="1534353" cy="31454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24F0B2A-72B9-C64B-A909-4D689A8687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8018" y="5917702"/>
            <a:ext cx="1542025" cy="314543"/>
          </a:xfrm>
          <a:prstGeom prst="rect">
            <a:avLst/>
          </a:prstGeom>
        </p:spPr>
      </p:pic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3CD81A2-B637-5840-9624-1917B15BE9E8}"/>
              </a:ext>
            </a:extLst>
          </p:cNvPr>
          <p:cNvCxnSpPr>
            <a:cxnSpLocks/>
          </p:cNvCxnSpPr>
          <p:nvPr/>
        </p:nvCxnSpPr>
        <p:spPr>
          <a:xfrm flipH="1" flipV="1">
            <a:off x="9741430" y="685639"/>
            <a:ext cx="444883" cy="109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34A3632A-48CE-D745-8900-AEEB0CE472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40896" y="211647"/>
            <a:ext cx="1154661" cy="303858"/>
          </a:xfrm>
          <a:prstGeom prst="rect">
            <a:avLst/>
          </a:prstGeom>
        </p:spPr>
      </p:pic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C297DE75-E645-3048-B540-47C3486861EA}"/>
              </a:ext>
            </a:extLst>
          </p:cNvPr>
          <p:cNvCxnSpPr>
            <a:cxnSpLocks/>
          </p:cNvCxnSpPr>
          <p:nvPr/>
        </p:nvCxnSpPr>
        <p:spPr>
          <a:xfrm flipH="1">
            <a:off x="6755835" y="3085857"/>
            <a:ext cx="608020" cy="223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8832" y="5957143"/>
            <a:ext cx="580657" cy="162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-23000" y="5268081"/>
            <a:ext cx="580657" cy="162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4675" y="2332407"/>
            <a:ext cx="2196109" cy="195692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970AAB7-DE44-C242-A44A-03368C9AA77F}"/>
              </a:ext>
            </a:extLst>
          </p:cNvPr>
          <p:cNvSpPr txBox="1"/>
          <p:nvPr/>
        </p:nvSpPr>
        <p:spPr>
          <a:xfrm>
            <a:off x="7459003" y="2621277"/>
            <a:ext cx="163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Deviation from </a:t>
            </a:r>
          </a:p>
          <a:p>
            <a:r>
              <a:rPr kumimoji="1" lang="en-US" altLang="ja-JP" dirty="0"/>
              <a:t>ΛCDM model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8435BAB-A806-4D47-A740-FF1C64A4FD96}"/>
              </a:ext>
            </a:extLst>
          </p:cNvPr>
          <p:cNvSpPr txBox="1"/>
          <p:nvPr/>
        </p:nvSpPr>
        <p:spPr>
          <a:xfrm>
            <a:off x="4803462" y="4565769"/>
            <a:ext cx="427217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altLang="ja-JP" sz="2100" dirty="0"/>
          </a:p>
          <a:p>
            <a:endParaRPr lang="en-US" altLang="ja-JP" sz="2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03462" y="4576811"/>
            <a:ext cx="4398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/>
              <a:t>The model with            still fits the data better than the ΛCDM model.  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0003" y="4675832"/>
            <a:ext cx="604930" cy="204164"/>
          </a:xfrm>
          <a:prstGeom prst="rect">
            <a:avLst/>
          </a:prstGeom>
        </p:spPr>
      </p:pic>
      <p:sp>
        <p:nvSpPr>
          <p:cNvPr id="59" name="スライド番号プレースホルダー 11">
            <a:extLst>
              <a:ext uri="{FF2B5EF4-FFF2-40B4-BE49-F238E27FC236}">
                <a16:creationId xmlns:a16="http://schemas.microsoft.com/office/drawing/2014/main" id="{B9158C24-2E40-8744-9D82-C7A528EF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10/12</a:t>
            </a:r>
          </a:p>
        </p:txBody>
      </p:sp>
      <p:sp>
        <p:nvSpPr>
          <p:cNvPr id="48" name="TextBox 22">
            <a:extLst>
              <a:ext uri="{FF2B5EF4-FFF2-40B4-BE49-F238E27FC236}">
                <a16:creationId xmlns:a16="http://schemas.microsoft.com/office/drawing/2014/main" id="{3BF70CE1-B2FB-CF4D-A52D-AD830842BD3C}"/>
              </a:ext>
            </a:extLst>
          </p:cNvPr>
          <p:cNvSpPr txBox="1"/>
          <p:nvPr/>
        </p:nvSpPr>
        <p:spPr>
          <a:xfrm>
            <a:off x="4349657" y="931485"/>
            <a:ext cx="4725974" cy="369332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SN, A. De Felice, R. </a:t>
            </a:r>
            <a:r>
              <a:rPr lang="en-US" altLang="ja-JP" dirty="0" err="1">
                <a:solidFill>
                  <a:srgbClr val="FF0000"/>
                </a:solidFill>
                <a:ea typeface="Meiryo" charset="-128"/>
                <a:cs typeface="Meiryo" charset="-128"/>
              </a:rPr>
              <a:t>Kase</a:t>
            </a:r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 and S. </a:t>
            </a:r>
            <a:r>
              <a:rPr lang="en-US" altLang="ja-JP" dirty="0" err="1">
                <a:solidFill>
                  <a:srgbClr val="FF0000"/>
                </a:solidFill>
                <a:ea typeface="Meiryo" charset="-128"/>
                <a:cs typeface="Meiryo" charset="-128"/>
              </a:rPr>
              <a:t>Tsujikawa</a:t>
            </a:r>
            <a:r>
              <a:rPr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ea typeface="Meiryo" charset="-128"/>
                <a:cs typeface="Meiryo" charset="-128"/>
              </a:rPr>
              <a:t>(2018)</a:t>
            </a:r>
            <a:endParaRPr kumimoji="1" lang="ja-JP" altLang="en-US" dirty="0">
              <a:solidFill>
                <a:srgbClr val="FF0000"/>
              </a:solidFill>
              <a:ea typeface="Meiryo" charset="-128"/>
              <a:cs typeface="Meiryo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445574-4085-BD42-9B4B-2E68A108C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01662" y="1266501"/>
            <a:ext cx="2657808" cy="194435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ABE102AE-E43C-1448-A9F4-844BD6FB17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78871" y="3550839"/>
            <a:ext cx="1098382" cy="27624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5311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est-fit case in massive vector dark energy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5890" y="1462722"/>
            <a:ext cx="752673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The background dynamics </a:t>
            </a:r>
            <a:r>
              <a:rPr lang="en-US" altLang="ja-JP" sz="2000" dirty="0"/>
              <a:t>in our model is </a:t>
            </a:r>
            <a:r>
              <a:rPr lang="en-US" altLang="ja-JP" sz="2000" dirty="0">
                <a:solidFill>
                  <a:srgbClr val="FF0000"/>
                </a:solidFill>
              </a:rPr>
              <a:t>different</a:t>
            </a:r>
            <a:r>
              <a:rPr lang="en-US" altLang="ja-JP" sz="2000" dirty="0"/>
              <a:t> from that in ΛCDM,</a:t>
            </a:r>
          </a:p>
          <a:p>
            <a:r>
              <a:rPr lang="en-US" altLang="ja-JP" sz="2000" dirty="0"/>
              <a:t>while the perturbation dynamics is almost the same as that in ΛCDM.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25" y="2294512"/>
            <a:ext cx="2234783" cy="512509"/>
          </a:xfrm>
          <a:prstGeom prst="rect">
            <a:avLst/>
          </a:prstGeom>
          <a:ln w="15875">
            <a:noFill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098" y="2294512"/>
            <a:ext cx="2764763" cy="4876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88" y="1057410"/>
            <a:ext cx="8540750" cy="2667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68" y="2790718"/>
            <a:ext cx="3678161" cy="34935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0" y="2851846"/>
            <a:ext cx="3570737" cy="33965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4C8922B-26AA-4C41-9E04-4D7A99D09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357373" y="4218251"/>
            <a:ext cx="973299" cy="212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スライド番号プレースホルダー 11">
            <a:extLst>
              <a:ext uri="{FF2B5EF4-FFF2-40B4-BE49-F238E27FC236}">
                <a16:creationId xmlns:a16="http://schemas.microsoft.com/office/drawing/2014/main" id="{65D81669-962D-FD4D-8D7A-17189D99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11/12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2127AAC-1071-9348-9968-3D3FF27A2B2C}"/>
              </a:ext>
            </a:extLst>
          </p:cNvPr>
          <p:cNvSpPr txBox="1"/>
          <p:nvPr/>
        </p:nvSpPr>
        <p:spPr>
          <a:xfrm>
            <a:off x="5405319" y="2336229"/>
            <a:ext cx="3329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ea typeface="Meiryo" charset="-128"/>
                <a:cs typeface="Meiryo" charset="-128"/>
              </a:rPr>
              <a:t>Cross-correlation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193121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7A31C-F0A8-C343-B839-2789B3234EFA}"/>
              </a:ext>
            </a:extLst>
          </p:cNvPr>
          <p:cNvSpPr/>
          <p:nvPr/>
        </p:nvSpPr>
        <p:spPr>
          <a:xfrm>
            <a:off x="577059" y="2560946"/>
            <a:ext cx="5170598" cy="283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935A54A-8C7A-0247-9A2C-E785853E971E}"/>
              </a:ext>
            </a:extLst>
          </p:cNvPr>
          <p:cNvSpPr/>
          <p:nvPr/>
        </p:nvSpPr>
        <p:spPr>
          <a:xfrm>
            <a:off x="598832" y="3895460"/>
            <a:ext cx="3461540" cy="2675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735" y="1106971"/>
            <a:ext cx="74624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・</a:t>
            </a:r>
            <a:r>
              <a:rPr kumimoji="1" lang="en-US" altLang="ja-JP" sz="2200" dirty="0"/>
              <a:t> </a:t>
            </a:r>
            <a:r>
              <a:rPr lang="en-US" altLang="ja-JP" sz="2200" dirty="0">
                <a:ea typeface="Meiryo" charset="-128"/>
                <a:cs typeface="Meiryo" charset="-128"/>
              </a:rPr>
              <a:t>We studied </a:t>
            </a:r>
            <a:r>
              <a:rPr lang="en-US" altLang="ja-JP" sz="2200" dirty="0">
                <a:solidFill>
                  <a:srgbClr val="FF0000"/>
                </a:solidFill>
              </a:rPr>
              <a:t>observational constraints </a:t>
            </a:r>
            <a:r>
              <a:rPr lang="en-US" altLang="ja-JP" sz="2200" dirty="0"/>
              <a:t>on a dark energy model </a:t>
            </a:r>
          </a:p>
          <a:p>
            <a:r>
              <a:rPr lang="en-US" altLang="ja-JP" sz="2200" dirty="0"/>
              <a:t>   in </a:t>
            </a:r>
            <a:r>
              <a:rPr lang="en-US" altLang="ja-JP" sz="2200" dirty="0">
                <a:solidFill>
                  <a:srgbClr val="FF0000"/>
                </a:solidFill>
              </a:rPr>
              <a:t>cubic-order generalized </a:t>
            </a:r>
            <a:r>
              <a:rPr lang="en-US" altLang="ja-JP" sz="2200" dirty="0" err="1">
                <a:solidFill>
                  <a:srgbClr val="FF0000"/>
                </a:solidFill>
              </a:rPr>
              <a:t>Proca</a:t>
            </a:r>
            <a:r>
              <a:rPr lang="en-US" altLang="ja-JP" sz="2200" dirty="0">
                <a:solidFill>
                  <a:srgbClr val="FF0000"/>
                </a:solidFill>
              </a:rPr>
              <a:t> theories </a:t>
            </a:r>
            <a:r>
              <a:rPr lang="en-US" altLang="ja-JP" sz="2200" dirty="0">
                <a:ea typeface="Meiryo" charset="-128"/>
                <a:cs typeface="Meiryo" charset="-128"/>
              </a:rPr>
              <a:t>by </a:t>
            </a:r>
            <a:r>
              <a:rPr lang="en-US" altLang="ja-JP" sz="2200" dirty="0"/>
              <a:t>using the data of </a:t>
            </a:r>
          </a:p>
          <a:p>
            <a:r>
              <a:rPr lang="en-US" altLang="ja-JP" sz="2200" dirty="0"/>
              <a:t>   CMB, BAO, SN </a:t>
            </a:r>
            <a:r>
              <a:rPr lang="en-US" altLang="ja-JP" sz="2200" dirty="0" err="1"/>
              <a:t>Ia</a:t>
            </a:r>
            <a:r>
              <a:rPr lang="en-US" altLang="ja-JP" sz="2200" dirty="0"/>
              <a:t>, RSD and </a:t>
            </a:r>
            <a:r>
              <a:rPr lang="en-US" altLang="ja-JP" sz="2200" dirty="0">
                <a:solidFill>
                  <a:srgbClr val="FF0000"/>
                </a:solidFill>
              </a:rPr>
              <a:t>ISW-galaxy cross-correlation</a:t>
            </a:r>
            <a:r>
              <a:rPr lang="en-US" altLang="ja-JP" sz="2200" dirty="0"/>
              <a:t>.</a:t>
            </a:r>
            <a:endParaRPr kumimoji="1" lang="en-US" altLang="ja-JP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478" y="3800086"/>
            <a:ext cx="8298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</a:t>
            </a:r>
            <a:r>
              <a:rPr lang="en-US" altLang="ja-JP" sz="2200" dirty="0"/>
              <a:t>he model with             still fits the data better than the ΛCDM model </a:t>
            </a:r>
          </a:p>
          <a:p>
            <a:r>
              <a:rPr kumimoji="1" lang="en-US" altLang="ja-JP" sz="2200" dirty="0"/>
              <a:t>   even by including the ISW-galaxy cross-correlation data.</a:t>
            </a:r>
            <a:endParaRPr lang="en-US" altLang="ja-JP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735" y="4838962"/>
            <a:ext cx="8622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lang="en" altLang="ja-JP" sz="2200" dirty="0"/>
              <a:t> It remains to be seen whether future high-precision observations show </a:t>
            </a:r>
          </a:p>
          <a:p>
            <a:r>
              <a:rPr lang="en" altLang="ja-JP" sz="2200" dirty="0"/>
              <a:t>   some evidence that the dark energy model in the vector-tensor theories </a:t>
            </a:r>
          </a:p>
          <a:p>
            <a:r>
              <a:rPr lang="en" altLang="ja-JP" sz="2200" dirty="0"/>
              <a:t>   is favored over the </a:t>
            </a:r>
            <a:r>
              <a:rPr lang="el-GR" altLang="ja-JP" sz="2200" dirty="0"/>
              <a:t>Λ</a:t>
            </a:r>
            <a:r>
              <a:rPr lang="en" altLang="ja-JP" sz="2200" dirty="0"/>
              <a:t>CDM model.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89D9F11-D63B-824C-A35B-DBB1BD31C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32" y="3924571"/>
            <a:ext cx="604411" cy="20398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FC3830-185A-3242-BB25-7FA83D387D79}"/>
              </a:ext>
            </a:extLst>
          </p:cNvPr>
          <p:cNvSpPr txBox="1"/>
          <p:nvPr/>
        </p:nvSpPr>
        <p:spPr>
          <a:xfrm>
            <a:off x="363735" y="2479669"/>
            <a:ext cx="7401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Due to the existence of intrinsic vector mode, the ISW-galaxy 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  cross-correlation can be positive even for cubic interactions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  unlike that in scalar-tensor theories. </a:t>
            </a:r>
          </a:p>
        </p:txBody>
      </p:sp>
      <p:sp>
        <p:nvSpPr>
          <p:cNvPr id="14" name="スライド番号プレースホルダー 11">
            <a:extLst>
              <a:ext uri="{FF2B5EF4-FFF2-40B4-BE49-F238E27FC236}">
                <a16:creationId xmlns:a16="http://schemas.microsoft.com/office/drawing/2014/main" id="{0A0CF3DE-43E0-9C4A-9994-4E3BF853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25708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Integrated Sachs-Wolfe (ISW) effect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5435" y="3740976"/>
            <a:ext cx="40073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Detection of late-time ISW effect </a:t>
            </a:r>
          </a:p>
          <a:p>
            <a:r>
              <a:rPr kumimoji="1" lang="en-US" altLang="ja-JP" sz="2200" dirty="0"/>
              <a:t>in a flat universe is </a:t>
            </a:r>
            <a:r>
              <a:rPr kumimoji="1" lang="en-US" altLang="ja-JP" sz="2200" dirty="0">
                <a:solidFill>
                  <a:srgbClr val="FF0000"/>
                </a:solidFill>
              </a:rPr>
              <a:t>independent </a:t>
            </a:r>
          </a:p>
          <a:p>
            <a:r>
              <a:rPr kumimoji="1" lang="en-US" altLang="ja-JP" sz="2200" dirty="0">
                <a:solidFill>
                  <a:srgbClr val="FF0000"/>
                </a:solidFill>
              </a:rPr>
              <a:t>evidence for dark energy</a:t>
            </a:r>
            <a:r>
              <a:rPr kumimoji="1" lang="en-US" altLang="ja-JP" sz="2200" dirty="0"/>
              <a:t>.</a:t>
            </a:r>
            <a:endParaRPr kumimoji="1" lang="ja-JP" altLang="en-US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0403" y="7082947"/>
            <a:ext cx="4234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1650" dirty="0"/>
              <a:t>The gravitational potential is actually constant </a:t>
            </a:r>
          </a:p>
          <a:p>
            <a:r>
              <a:rPr lang="en-US" altLang="x-none" sz="1650" dirty="0"/>
              <a:t>in a matter dominated universe on large scales.</a:t>
            </a:r>
            <a:endParaRPr kumimoji="1" lang="ja-JP" altLang="en-US" sz="16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8750" y="5036722"/>
            <a:ext cx="7308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Taking the cross-correlation between the CMB anisotropy and </a:t>
            </a:r>
          </a:p>
          <a:p>
            <a:r>
              <a:rPr kumimoji="1" lang="en-US" altLang="ja-JP" sz="2200" dirty="0"/>
              <a:t>the galaxy distributions, we can separate the ISW signal from </a:t>
            </a:r>
          </a:p>
          <a:p>
            <a:r>
              <a:rPr kumimoji="1" lang="en-US" altLang="ja-JP" sz="2200" dirty="0"/>
              <a:t>the CMB anisotropy.</a:t>
            </a:r>
            <a:endParaRPr kumimoji="1" lang="ja-JP" altLang="en-US" sz="22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55" y="1373696"/>
            <a:ext cx="4879760" cy="55662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03" y="3135063"/>
            <a:ext cx="1663083" cy="245008"/>
          </a:xfrm>
          <a:prstGeom prst="rect">
            <a:avLst/>
          </a:prstGeom>
          <a:solidFill>
            <a:srgbClr val="45FCD5"/>
          </a:solidFill>
        </p:spPr>
      </p:pic>
      <p:sp>
        <p:nvSpPr>
          <p:cNvPr id="16" name="正方形/長方形 15"/>
          <p:cNvSpPr/>
          <p:nvPr/>
        </p:nvSpPr>
        <p:spPr>
          <a:xfrm>
            <a:off x="321738" y="951703"/>
            <a:ext cx="5774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dirty="0"/>
              <a:t>The ISW effect in the CMB anisotropy is given by </a:t>
            </a:r>
            <a:endParaRPr kumimoji="1" lang="ja-JP" altLang="en-US" sz="2200" dirty="0"/>
          </a:p>
        </p:txBody>
      </p:sp>
      <p:sp>
        <p:nvSpPr>
          <p:cNvPr id="53" name="右矢印 52"/>
          <p:cNvSpPr/>
          <p:nvPr/>
        </p:nvSpPr>
        <p:spPr>
          <a:xfrm>
            <a:off x="7491378" y="4356801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6" name="正方形/長方形 55"/>
          <p:cNvSpPr/>
          <p:nvPr/>
        </p:nvSpPr>
        <p:spPr>
          <a:xfrm>
            <a:off x="4451896" y="2080063"/>
            <a:ext cx="4487141" cy="2956000"/>
          </a:xfrm>
          <a:prstGeom prst="rect">
            <a:avLst/>
          </a:prstGeom>
          <a:solidFill>
            <a:srgbClr val="D8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9" name="フリーフォーム 28"/>
          <p:cNvSpPr/>
          <p:nvPr/>
        </p:nvSpPr>
        <p:spPr>
          <a:xfrm rot="19683053">
            <a:off x="6790227" y="2205823"/>
            <a:ext cx="608246" cy="481958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373830" y="2286734"/>
            <a:ext cx="23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Constant potential</a:t>
            </a:r>
          </a:p>
          <a:p>
            <a:pPr algn="ctr"/>
            <a:r>
              <a:rPr kumimoji="1" lang="en-US" altLang="ja-JP" dirty="0"/>
              <a:t>(e.g., matter dominant)</a:t>
            </a:r>
            <a:endParaRPr kumimoji="1" lang="ja-JP" altLang="en-US" dirty="0"/>
          </a:p>
        </p:txBody>
      </p:sp>
      <p:sp>
        <p:nvSpPr>
          <p:cNvPr id="39" name="フリーフォーム 38"/>
          <p:cNvSpPr/>
          <p:nvPr/>
        </p:nvSpPr>
        <p:spPr>
          <a:xfrm>
            <a:off x="6648381" y="2123039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0" name="フリーフォーム 39"/>
          <p:cNvSpPr/>
          <p:nvPr/>
        </p:nvSpPr>
        <p:spPr>
          <a:xfrm rot="19683053">
            <a:off x="6827927" y="3213595"/>
            <a:ext cx="608246" cy="481958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1" name="フリーフォーム 40"/>
          <p:cNvSpPr/>
          <p:nvPr/>
        </p:nvSpPr>
        <p:spPr>
          <a:xfrm>
            <a:off x="6686080" y="3130812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2" name="フリーフォーム 41"/>
          <p:cNvSpPr/>
          <p:nvPr/>
        </p:nvSpPr>
        <p:spPr>
          <a:xfrm rot="19683053">
            <a:off x="6815570" y="4159049"/>
            <a:ext cx="608246" cy="481958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3" name="フリーフォーム 42"/>
          <p:cNvSpPr/>
          <p:nvPr/>
        </p:nvSpPr>
        <p:spPr>
          <a:xfrm>
            <a:off x="6673723" y="4076266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4" name="フリーフォーム 43"/>
          <p:cNvSpPr/>
          <p:nvPr/>
        </p:nvSpPr>
        <p:spPr>
          <a:xfrm rot="19683053">
            <a:off x="7968155" y="2199931"/>
            <a:ext cx="608246" cy="481958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5" name="フリーフォーム 44"/>
          <p:cNvSpPr/>
          <p:nvPr/>
        </p:nvSpPr>
        <p:spPr>
          <a:xfrm>
            <a:off x="8491279" y="2117147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6" name="フリーフォーム 45"/>
          <p:cNvSpPr/>
          <p:nvPr/>
        </p:nvSpPr>
        <p:spPr>
          <a:xfrm rot="19683053">
            <a:off x="7975384" y="3216427"/>
            <a:ext cx="608246" cy="366791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  <a:gd name="connsiteX0" fmla="*/ 0 w 810994"/>
              <a:gd name="connsiteY0" fmla="*/ 0 h 489055"/>
              <a:gd name="connsiteX1" fmla="*/ 281308 w 810994"/>
              <a:gd name="connsiteY1" fmla="*/ 436119 h 489055"/>
              <a:gd name="connsiteX2" fmla="*/ 810994 w 810994"/>
              <a:gd name="connsiteY2" fmla="*/ 489055 h 48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489055">
                <a:moveTo>
                  <a:pt x="0" y="0"/>
                </a:moveTo>
                <a:cubicBezTo>
                  <a:pt x="114030" y="69437"/>
                  <a:pt x="146142" y="354610"/>
                  <a:pt x="281308" y="436119"/>
                </a:cubicBezTo>
                <a:cubicBezTo>
                  <a:pt x="416474" y="517628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7" name="フリーフォーム 46"/>
          <p:cNvSpPr/>
          <p:nvPr/>
        </p:nvSpPr>
        <p:spPr>
          <a:xfrm>
            <a:off x="8558785" y="3124920"/>
            <a:ext cx="161596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8" name="フリーフォーム 47"/>
          <p:cNvSpPr/>
          <p:nvPr/>
        </p:nvSpPr>
        <p:spPr>
          <a:xfrm rot="19683053">
            <a:off x="8019805" y="4145625"/>
            <a:ext cx="628322" cy="651527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  <a:gd name="connsiteX0" fmla="*/ 26768 w 837762"/>
              <a:gd name="connsiteY0" fmla="*/ 0 h 868703"/>
              <a:gd name="connsiteX1" fmla="*/ 43693 w 837762"/>
              <a:gd name="connsiteY1" fmla="*/ 860058 h 868703"/>
              <a:gd name="connsiteX2" fmla="*/ 837762 w 837762"/>
              <a:gd name="connsiteY2" fmla="*/ 489055 h 86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762" h="868703">
                <a:moveTo>
                  <a:pt x="26768" y="0"/>
                </a:moveTo>
                <a:cubicBezTo>
                  <a:pt x="140798" y="69437"/>
                  <a:pt x="-91473" y="778549"/>
                  <a:pt x="43693" y="860058"/>
                </a:cubicBezTo>
                <a:cubicBezTo>
                  <a:pt x="178859" y="941567"/>
                  <a:pt x="747259" y="418113"/>
                  <a:pt x="837762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9" name="フリーフォーム 48"/>
          <p:cNvSpPr/>
          <p:nvPr/>
        </p:nvSpPr>
        <p:spPr>
          <a:xfrm>
            <a:off x="8391702" y="4070374"/>
            <a:ext cx="484720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0" name="右矢印 49"/>
          <p:cNvSpPr/>
          <p:nvPr/>
        </p:nvSpPr>
        <p:spPr>
          <a:xfrm>
            <a:off x="7518830" y="2440088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2" name="右矢印 51"/>
          <p:cNvSpPr/>
          <p:nvPr/>
        </p:nvSpPr>
        <p:spPr>
          <a:xfrm>
            <a:off x="7521651" y="3467059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87884" y="3236067"/>
            <a:ext cx="20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Potential decays</a:t>
            </a:r>
          </a:p>
          <a:p>
            <a:pPr algn="ctr"/>
            <a:r>
              <a:rPr kumimoji="1" lang="en-US" altLang="ja-JP" dirty="0"/>
              <a:t>(e.g., ΛCDM model)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82576" y="4225735"/>
            <a:ext cx="209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Potential grows</a:t>
            </a:r>
          </a:p>
          <a:p>
            <a:pPr algn="ctr"/>
            <a:r>
              <a:rPr kumimoji="1" lang="en-US" altLang="ja-JP" dirty="0"/>
              <a:t>(e.g., cubic </a:t>
            </a:r>
            <a:r>
              <a:rPr kumimoji="1" lang="en-US" altLang="ja-JP" dirty="0" err="1"/>
              <a:t>Galileon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8" name="右矢印 57"/>
          <p:cNvSpPr/>
          <p:nvPr/>
        </p:nvSpPr>
        <p:spPr>
          <a:xfrm>
            <a:off x="249448" y="3825964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0" y="2291012"/>
            <a:ext cx="573821" cy="255031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1409049" y="2162690"/>
            <a:ext cx="3006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: gauge-invariant </a:t>
            </a:r>
          </a:p>
          <a:p>
            <a:r>
              <a:rPr kumimoji="1" lang="en-US" altLang="ja-JP" sz="2200" dirty="0"/>
              <a:t>  gravitational potentials</a:t>
            </a:r>
            <a:endParaRPr kumimoji="1" lang="ja-JP" altLang="en-US" sz="2200" dirty="0"/>
          </a:p>
        </p:txBody>
      </p:sp>
      <p:sp>
        <p:nvSpPr>
          <p:cNvPr id="51" name="右矢印 50">
            <a:extLst>
              <a:ext uri="{FF2B5EF4-FFF2-40B4-BE49-F238E27FC236}">
                <a16:creationId xmlns:a16="http://schemas.microsoft.com/office/drawing/2014/main" id="{C6EE04E6-F9C1-AD49-A97F-F98129F6C76B}"/>
              </a:ext>
            </a:extLst>
          </p:cNvPr>
          <p:cNvSpPr/>
          <p:nvPr/>
        </p:nvSpPr>
        <p:spPr>
          <a:xfrm>
            <a:off x="7526214" y="4451034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6893AB0D-843B-7D46-AEA4-FDB9C19E8BFA}"/>
              </a:ext>
            </a:extLst>
          </p:cNvPr>
          <p:cNvSpPr/>
          <p:nvPr/>
        </p:nvSpPr>
        <p:spPr>
          <a:xfrm>
            <a:off x="305330" y="5103440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48403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A711D-BABB-B946-A624-3551F7B7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Appendix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8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A711D-BABB-B946-A624-3551F7B7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Mass scale </a:t>
            </a:r>
            <a:r>
              <a:rPr lang="en-US" altLang="ja-JP"/>
              <a:t>of a massive vector field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91FA99-F8A2-0540-972B-F90AAD49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0303EB-765D-904C-93A9-09B492691AFE}"/>
              </a:ext>
            </a:extLst>
          </p:cNvPr>
          <p:cNvSpPr txBox="1"/>
          <p:nvPr/>
        </p:nvSpPr>
        <p:spPr>
          <a:xfrm>
            <a:off x="579408" y="1338148"/>
            <a:ext cx="7836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2200" dirty="0"/>
              <a:t>the mass scale m is of the order of the today’s Hubble constant       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0F1837-006D-D14C-BF7E-E2DCB5F0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120" y="1428907"/>
            <a:ext cx="350345" cy="258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969DB1-ACCA-3E4E-B4D2-C68791B8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623" y="2008754"/>
            <a:ext cx="2805953" cy="4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A711D-BABB-B946-A624-3551F7B7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Generalized </a:t>
            </a:r>
            <a:r>
              <a:rPr lang="en-US" altLang="ja-JP" dirty="0" err="1"/>
              <a:t>Proca</a:t>
            </a:r>
            <a:r>
              <a:rPr lang="en-US" altLang="ja-JP" dirty="0"/>
              <a:t> theories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91FA99-F8A2-0540-972B-F90AAD49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54C1A683-925A-B64D-945A-A5549F3BA851}"/>
              </a:ext>
            </a:extLst>
          </p:cNvPr>
          <p:cNvSpPr txBox="1"/>
          <p:nvPr/>
        </p:nvSpPr>
        <p:spPr>
          <a:xfrm>
            <a:off x="873090" y="4256210"/>
            <a:ext cx="5853025" cy="523220"/>
          </a:xfrm>
          <a:prstGeom prst="rect">
            <a:avLst/>
          </a:prstGeom>
          <a:noFill/>
          <a:ln w="25400" cmpd="sng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>
                <a:latin typeface="Meiryo" charset="-128"/>
                <a:ea typeface="Meiryo" charset="-128"/>
                <a:cs typeface="Meiryo" charset="-128"/>
              </a:rPr>
              <a:t> </a:t>
            </a:r>
            <a:endParaRPr kumimoji="1" lang="en-US" altLang="ja-JP" sz="28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025FF5B-9C6B-B145-BE98-FD09540B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49" y="3253494"/>
            <a:ext cx="8390883" cy="44415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839EBF2-B9A0-4841-9015-088416F1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91" y="2858193"/>
            <a:ext cx="4692318" cy="26394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6E0A2BF-3C4F-DD4F-8077-9F680AA81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8" y="2023816"/>
            <a:ext cx="1712222" cy="21921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BA1C54E-0AA2-4C44-A207-86BF6BE8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44" y="2432356"/>
            <a:ext cx="1694448" cy="225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EEB0AC-0DD0-5543-ABF8-A04479C30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15" y="3830667"/>
            <a:ext cx="1949747" cy="258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A7CC6-0561-6F4B-85CA-C7AD47C94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49" y="4284210"/>
            <a:ext cx="6245476" cy="452659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E7CFCC7F-AAC9-AD48-8210-3635E47F6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825" y="3065780"/>
            <a:ext cx="35844" cy="78857"/>
          </a:xfrm>
          <a:prstGeom prst="rect">
            <a:avLst/>
          </a:prstGeom>
        </p:spPr>
      </p:pic>
      <p:pic>
        <p:nvPicPr>
          <p:cNvPr id="13" name="Picture 25">
            <a:extLst>
              <a:ext uri="{FF2B5EF4-FFF2-40B4-BE49-F238E27FC236}">
                <a16:creationId xmlns:a16="http://schemas.microsoft.com/office/drawing/2014/main" id="{F82BB05D-B12C-4E41-BA71-695C3AAA8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631" y="2597061"/>
            <a:ext cx="32585" cy="71688"/>
          </a:xfrm>
          <a:prstGeom prst="rect">
            <a:avLst/>
          </a:prstGeom>
        </p:spPr>
      </p:pic>
      <p:sp>
        <p:nvSpPr>
          <p:cNvPr id="14" name="Donut 26">
            <a:extLst>
              <a:ext uri="{FF2B5EF4-FFF2-40B4-BE49-F238E27FC236}">
                <a16:creationId xmlns:a16="http://schemas.microsoft.com/office/drawing/2014/main" id="{84B28B06-BA3B-DC43-ADC2-6F9ECA67B36C}"/>
              </a:ext>
            </a:extLst>
          </p:cNvPr>
          <p:cNvSpPr/>
          <p:nvPr/>
        </p:nvSpPr>
        <p:spPr>
          <a:xfrm>
            <a:off x="857705" y="2779326"/>
            <a:ext cx="1066665" cy="382521"/>
          </a:xfrm>
          <a:prstGeom prst="donut">
            <a:avLst>
              <a:gd name="adj" fmla="val 1162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Donut 27">
            <a:extLst>
              <a:ext uri="{FF2B5EF4-FFF2-40B4-BE49-F238E27FC236}">
                <a16:creationId xmlns:a16="http://schemas.microsoft.com/office/drawing/2014/main" id="{CF36A835-B14D-5D42-BF6A-A3FE082EBBF0}"/>
              </a:ext>
            </a:extLst>
          </p:cNvPr>
          <p:cNvSpPr/>
          <p:nvPr/>
        </p:nvSpPr>
        <p:spPr>
          <a:xfrm>
            <a:off x="857706" y="3217514"/>
            <a:ext cx="1781936" cy="503540"/>
          </a:xfrm>
          <a:prstGeom prst="donut">
            <a:avLst>
              <a:gd name="adj" fmla="val 1162"/>
            </a:avLst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Donut 28">
            <a:extLst>
              <a:ext uri="{FF2B5EF4-FFF2-40B4-BE49-F238E27FC236}">
                <a16:creationId xmlns:a16="http://schemas.microsoft.com/office/drawing/2014/main" id="{7E7A90C7-9C0D-D148-85F4-319CFE732DD2}"/>
              </a:ext>
            </a:extLst>
          </p:cNvPr>
          <p:cNvSpPr/>
          <p:nvPr/>
        </p:nvSpPr>
        <p:spPr>
          <a:xfrm>
            <a:off x="873090" y="4256506"/>
            <a:ext cx="2588700" cy="522628"/>
          </a:xfrm>
          <a:prstGeom prst="donut">
            <a:avLst>
              <a:gd name="adj" fmla="val 1162"/>
            </a:avLst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3F63A6C-D699-994A-A2C0-7AE7D012DB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38" y="1204959"/>
            <a:ext cx="1459832" cy="684295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0D04AED2-02BF-DE4B-BFF1-666AB34D0797}"/>
              </a:ext>
            </a:extLst>
          </p:cNvPr>
          <p:cNvSpPr txBox="1"/>
          <p:nvPr/>
        </p:nvSpPr>
        <p:spPr>
          <a:xfrm>
            <a:off x="70065" y="5876503"/>
            <a:ext cx="91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・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In the scalar-limit (               ),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    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reduces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 to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the 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shift-symmetric </a:t>
            </a:r>
            <a:r>
              <a:rPr kumimoji="1" lang="en-US" altLang="ja-JP" sz="1600" dirty="0" err="1">
                <a:latin typeface="Meiryo" charset="-128"/>
                <a:ea typeface="Meiryo" charset="-128"/>
                <a:cs typeface="Meiryo" charset="-128"/>
              </a:rPr>
              <a:t>Horndeski</a:t>
            </a:r>
            <a:r>
              <a:rPr kumimoji="1" lang="en-US" altLang="ja-JP" sz="1600" dirty="0">
                <a:latin typeface="Meiryo" charset="-128"/>
                <a:ea typeface="Meiryo" charset="-128"/>
                <a:cs typeface="Meiryo" charset="-128"/>
              </a:rPr>
              <a:t> theories. </a:t>
            </a:r>
            <a:endParaRPr kumimoji="1" lang="ja-JP" altLang="en-US" sz="16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9" name="Picture 24">
            <a:extLst>
              <a:ext uri="{FF2B5EF4-FFF2-40B4-BE49-F238E27FC236}">
                <a16:creationId xmlns:a16="http://schemas.microsoft.com/office/drawing/2014/main" id="{4B58C990-2DE7-4A4B-B7B8-F0D0C6778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7653" y="5943962"/>
            <a:ext cx="1013114" cy="21921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137CEE3B-1E6B-5B4E-8AF9-8ADB29E162FA}"/>
              </a:ext>
            </a:extLst>
          </p:cNvPr>
          <p:cNvSpPr txBox="1"/>
          <p:nvPr/>
        </p:nvSpPr>
        <p:spPr>
          <a:xfrm>
            <a:off x="3435519" y="1003325"/>
            <a:ext cx="2151085" cy="30777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" charset="-128"/>
                <a:ea typeface="Meiryo" charset="-128"/>
                <a:cs typeface="Meiryo" charset="-128"/>
              </a:rPr>
              <a:t>L. Heisenberg (2014),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7B4502A3-C667-E249-A9D3-02C87C373C59}"/>
              </a:ext>
            </a:extLst>
          </p:cNvPr>
          <p:cNvSpPr txBox="1"/>
          <p:nvPr/>
        </p:nvSpPr>
        <p:spPr>
          <a:xfrm>
            <a:off x="5425552" y="990443"/>
            <a:ext cx="3705636" cy="30777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J. B. Jimenez and L. Heisenberg </a:t>
            </a:r>
            <a:r>
              <a:rPr kumimoji="1" lang="en-US" altLang="ja-JP" sz="1400" dirty="0">
                <a:latin typeface="Meiryo" charset="-128"/>
                <a:ea typeface="Meiryo" charset="-128"/>
                <a:cs typeface="Meiryo" charset="-128"/>
              </a:rPr>
              <a:t>(2016)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D978F3A9-04D9-4640-A205-4C24A13022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5812" y="4972657"/>
            <a:ext cx="988182" cy="333845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57D59397-FF29-A247-9A68-9A7EFFA572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579" y="4978554"/>
            <a:ext cx="1099464" cy="329395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9BFBF8A1-6572-A342-85BC-E5EBFF1E7D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4628" y="5065456"/>
            <a:ext cx="1226124" cy="153771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D107892C-7D57-9642-97B1-8E28F76C8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9925" y="5422318"/>
            <a:ext cx="400615" cy="155795"/>
          </a:xfrm>
          <a:prstGeom prst="rect">
            <a:avLst/>
          </a:prstGeom>
        </p:spPr>
      </p:pic>
      <p:sp>
        <p:nvSpPr>
          <p:cNvPr id="26" name="TextBox 23">
            <a:extLst>
              <a:ext uri="{FF2B5EF4-FFF2-40B4-BE49-F238E27FC236}">
                <a16:creationId xmlns:a16="http://schemas.microsoft.com/office/drawing/2014/main" id="{631F78B1-1F01-E54C-AE98-E3B67842B465}"/>
              </a:ext>
            </a:extLst>
          </p:cNvPr>
          <p:cNvSpPr txBox="1"/>
          <p:nvPr/>
        </p:nvSpPr>
        <p:spPr>
          <a:xfrm>
            <a:off x="7054028" y="5381378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kumimoji="1" lang="en-US" altLang="ja-JP" sz="1400" dirty="0">
                <a:latin typeface="Meiryo" charset="-128"/>
                <a:ea typeface="Meiryo" charset="-128"/>
                <a:cs typeface="Meiryo" charset="-128"/>
              </a:rPr>
              <a:t>Levi-</a:t>
            </a:r>
            <a:r>
              <a:rPr kumimoji="1" lang="en-US" altLang="ja-JP" sz="1400" dirty="0" err="1">
                <a:latin typeface="Meiryo" charset="-128"/>
                <a:ea typeface="Meiryo" charset="-128"/>
                <a:cs typeface="Meiryo" charset="-128"/>
              </a:rPr>
              <a:t>Civita</a:t>
            </a: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tensor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4DAB8B3-F50B-664F-8206-FC06DC97687E}"/>
              </a:ext>
            </a:extLst>
          </p:cNvPr>
          <p:cNvSpPr txBox="1"/>
          <p:nvPr/>
        </p:nvSpPr>
        <p:spPr>
          <a:xfrm>
            <a:off x="1921651" y="999199"/>
            <a:ext cx="17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G. </a:t>
            </a:r>
            <a:r>
              <a:rPr kumimoji="1" lang="en-US" altLang="ja-JP" sz="1400" dirty="0" err="1"/>
              <a:t>Tasinato</a:t>
            </a:r>
            <a:r>
              <a:rPr kumimoji="1" lang="en-US" altLang="ja-JP" sz="1400" dirty="0"/>
              <a:t> (2014),</a:t>
            </a:r>
            <a:endParaRPr kumimoji="1"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42C28-1B79-F741-BB77-56E252FCCF29}"/>
              </a:ext>
            </a:extLst>
          </p:cNvPr>
          <p:cNvSpPr txBox="1"/>
          <p:nvPr/>
        </p:nvSpPr>
        <p:spPr>
          <a:xfrm>
            <a:off x="523497" y="498592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" charset="-128"/>
                <a:ea typeface="Meiryo" charset="-128"/>
                <a:cs typeface="Meiryo" charset="-128"/>
              </a:rPr>
              <a:t>where</a:t>
            </a:r>
            <a:endParaRPr kumimoji="1" lang="ja-JP" altLang="en-US" sz="1400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58676ED-69BB-3645-B7D4-837DFF86ED9E}"/>
              </a:ext>
            </a:extLst>
          </p:cNvPr>
          <p:cNvSpPr txBox="1"/>
          <p:nvPr/>
        </p:nvSpPr>
        <p:spPr>
          <a:xfrm>
            <a:off x="83230" y="5539396"/>
            <a:ext cx="4400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" charset="-128"/>
                <a:ea typeface="Meiryo" charset="-128"/>
                <a:cs typeface="Meiryo" charset="-128"/>
              </a:rPr>
              <a:t>・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DOFs: 2 tensors + 2 vectors + 1 scalar 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F3298CD1-A933-1745-985C-5016A11F2CE7}"/>
              </a:ext>
            </a:extLst>
          </p:cNvPr>
          <p:cNvSpPr txBox="1"/>
          <p:nvPr/>
        </p:nvSpPr>
        <p:spPr>
          <a:xfrm>
            <a:off x="873290" y="3789107"/>
            <a:ext cx="2138851" cy="369332"/>
          </a:xfrm>
          <a:prstGeom prst="rect">
            <a:avLst/>
          </a:prstGeom>
          <a:noFill/>
          <a:ln w="25400" cmpd="sng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3" name="Left Brace 3">
            <a:extLst>
              <a:ext uri="{FF2B5EF4-FFF2-40B4-BE49-F238E27FC236}">
                <a16:creationId xmlns:a16="http://schemas.microsoft.com/office/drawing/2014/main" id="{C690FCD0-D31D-8C45-86B2-6988C43FDBD4}"/>
              </a:ext>
            </a:extLst>
          </p:cNvPr>
          <p:cNvSpPr/>
          <p:nvPr/>
        </p:nvSpPr>
        <p:spPr>
          <a:xfrm rot="10800000">
            <a:off x="6835546" y="3758935"/>
            <a:ext cx="283020" cy="1086856"/>
          </a:xfrm>
          <a:prstGeom prst="leftBrace">
            <a:avLst>
              <a:gd name="adj1" fmla="val 27642"/>
              <a:gd name="adj2" fmla="val 50000"/>
            </a:avLst>
          </a:prstGeom>
          <a:noFill/>
          <a:ln w="45466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24E96729-06C4-4944-89B7-1B3C668BFFB7}"/>
              </a:ext>
            </a:extLst>
          </p:cNvPr>
          <p:cNvSpPr txBox="1"/>
          <p:nvPr/>
        </p:nvSpPr>
        <p:spPr>
          <a:xfrm>
            <a:off x="7227996" y="4050344"/>
            <a:ext cx="144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Intrinsic </a:t>
            </a:r>
          </a:p>
          <a:p>
            <a:r>
              <a:rPr lang="en-US" altLang="ja-JP" sz="1600" dirty="0">
                <a:solidFill>
                  <a:schemeClr val="bg2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vector mode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30FC23DE-EE57-FE4A-9D0E-EE1F9E659C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6337" y="4992616"/>
            <a:ext cx="1234216" cy="29945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80763E0-64CD-C440-9761-4FBE772398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6138" y="4971750"/>
            <a:ext cx="2025330" cy="32939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056F704-0CF3-164D-A506-7890716D8D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9223" y="5967516"/>
            <a:ext cx="344706" cy="17235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9B18ACF-CB30-6A41-BAD1-20CC7FAB5E96}"/>
              </a:ext>
            </a:extLst>
          </p:cNvPr>
          <p:cNvSpPr txBox="1"/>
          <p:nvPr/>
        </p:nvSpPr>
        <p:spPr>
          <a:xfrm>
            <a:off x="2755998" y="1824068"/>
            <a:ext cx="5661212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The EOMs </a:t>
            </a:r>
            <a:r>
              <a:rPr lang="en-US" altLang="ja-JP" sz="1600">
                <a:latin typeface="Meiryo" charset="-128"/>
                <a:ea typeface="Meiryo" charset="-128"/>
                <a:cs typeface="Meiryo" charset="-128"/>
              </a:rPr>
              <a:t>are second-order on general space-time with </a:t>
            </a:r>
            <a:r>
              <a:rPr lang="en-US" altLang="ja-JP" sz="1600" dirty="0">
                <a:latin typeface="Meiryo" charset="-128"/>
                <a:ea typeface="Meiryo" charset="-128"/>
                <a:cs typeface="Meiryo" charset="-128"/>
              </a:rPr>
              <a:t>5 DOFs.</a:t>
            </a:r>
          </a:p>
        </p:txBody>
      </p:sp>
    </p:spTree>
    <p:extLst>
      <p:ext uri="{BB962C8B-B14F-4D97-AF65-F5344CB8AC3E}">
        <p14:creationId xmlns:p14="http://schemas.microsoft.com/office/powerpoint/2010/main" val="177415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Integrated Sachs-Wolfe (ISW) effect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6846" y="4283234"/>
            <a:ext cx="6194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Detection of late-time ISW effect in a flat universe is </a:t>
            </a:r>
          </a:p>
          <a:p>
            <a:r>
              <a:rPr kumimoji="1" lang="en-US" altLang="ja-JP" sz="2200" dirty="0">
                <a:solidFill>
                  <a:srgbClr val="FF0000"/>
                </a:solidFill>
              </a:rPr>
              <a:t>independent evidence for dark energy</a:t>
            </a:r>
            <a:r>
              <a:rPr kumimoji="1" lang="en-US" altLang="ja-JP" sz="2200" dirty="0"/>
              <a:t>.</a:t>
            </a:r>
            <a:endParaRPr kumimoji="1" lang="ja-JP" altLang="en-US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0403" y="7082947"/>
            <a:ext cx="4234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x-none" sz="1650" dirty="0"/>
              <a:t>The gravitational potential is actually constant </a:t>
            </a:r>
          </a:p>
          <a:p>
            <a:r>
              <a:rPr lang="en-US" altLang="x-none" sz="1650" dirty="0"/>
              <a:t>in a matter dominated universe on large scales.</a:t>
            </a:r>
            <a:endParaRPr kumimoji="1" lang="ja-JP" altLang="en-US" sz="165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846" y="5156468"/>
            <a:ext cx="7308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Taking the cross-correlation between the CMB anisotropy and </a:t>
            </a:r>
          </a:p>
          <a:p>
            <a:r>
              <a:rPr kumimoji="1" lang="en-US" altLang="ja-JP" sz="2200" dirty="0"/>
              <a:t>the galaxy distributions, we can separate the ISW signal from </a:t>
            </a:r>
          </a:p>
          <a:p>
            <a:r>
              <a:rPr kumimoji="1" lang="en-US" altLang="ja-JP" sz="2200" dirty="0"/>
              <a:t>the CMB anisotropy.</a:t>
            </a:r>
            <a:endParaRPr kumimoji="1" lang="ja-JP" altLang="en-US" sz="22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1/12</a:t>
            </a:r>
          </a:p>
        </p:txBody>
      </p:sp>
      <p:sp>
        <p:nvSpPr>
          <p:cNvPr id="53" name="右矢印 52"/>
          <p:cNvSpPr/>
          <p:nvPr/>
        </p:nvSpPr>
        <p:spPr>
          <a:xfrm>
            <a:off x="5706116" y="3341069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6" name="正方形/長方形 55"/>
          <p:cNvSpPr/>
          <p:nvPr/>
        </p:nvSpPr>
        <p:spPr>
          <a:xfrm>
            <a:off x="783772" y="1064330"/>
            <a:ext cx="7491236" cy="3139255"/>
          </a:xfrm>
          <a:prstGeom prst="rect">
            <a:avLst/>
          </a:prstGeom>
          <a:solidFill>
            <a:srgbClr val="D8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9" name="フリーフォーム 28"/>
          <p:cNvSpPr/>
          <p:nvPr/>
        </p:nvSpPr>
        <p:spPr>
          <a:xfrm rot="19683053">
            <a:off x="4411958" y="1136043"/>
            <a:ext cx="769577" cy="631976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14403" y="1271002"/>
            <a:ext cx="299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Constant potential</a:t>
            </a:r>
          </a:p>
          <a:p>
            <a:pPr algn="ctr"/>
            <a:r>
              <a:rPr kumimoji="1" lang="en-US" altLang="ja-JP" sz="2200" dirty="0"/>
              <a:t>(e.g., matter dominant)</a:t>
            </a:r>
            <a:endParaRPr kumimoji="1" lang="ja-JP" altLang="en-US" sz="2200" dirty="0"/>
          </a:p>
        </p:txBody>
      </p:sp>
      <p:sp>
        <p:nvSpPr>
          <p:cNvPr id="39" name="フリーフォーム 38"/>
          <p:cNvSpPr/>
          <p:nvPr/>
        </p:nvSpPr>
        <p:spPr>
          <a:xfrm>
            <a:off x="4242640" y="1107307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1" name="フリーフォーム 40"/>
          <p:cNvSpPr/>
          <p:nvPr/>
        </p:nvSpPr>
        <p:spPr>
          <a:xfrm>
            <a:off x="4280339" y="2115080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3" name="フリーフォーム 42"/>
          <p:cNvSpPr/>
          <p:nvPr/>
        </p:nvSpPr>
        <p:spPr>
          <a:xfrm>
            <a:off x="4267982" y="3060534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5" name="フリーフォーム 44"/>
          <p:cNvSpPr/>
          <p:nvPr/>
        </p:nvSpPr>
        <p:spPr>
          <a:xfrm>
            <a:off x="7489783" y="1101415"/>
            <a:ext cx="275735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6" name="フリーフォーム 45"/>
          <p:cNvSpPr/>
          <p:nvPr/>
        </p:nvSpPr>
        <p:spPr>
          <a:xfrm rot="19683053">
            <a:off x="6663436" y="2184668"/>
            <a:ext cx="761643" cy="462578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  <a:gd name="connsiteX0" fmla="*/ 0 w 810994"/>
              <a:gd name="connsiteY0" fmla="*/ 0 h 489055"/>
              <a:gd name="connsiteX1" fmla="*/ 281308 w 810994"/>
              <a:gd name="connsiteY1" fmla="*/ 436119 h 489055"/>
              <a:gd name="connsiteX2" fmla="*/ 810994 w 810994"/>
              <a:gd name="connsiteY2" fmla="*/ 489055 h 48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489055">
                <a:moveTo>
                  <a:pt x="0" y="0"/>
                </a:moveTo>
                <a:cubicBezTo>
                  <a:pt x="114030" y="69437"/>
                  <a:pt x="146142" y="354610"/>
                  <a:pt x="281308" y="436119"/>
                </a:cubicBezTo>
                <a:cubicBezTo>
                  <a:pt x="416474" y="517628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7" name="フリーフォーム 46"/>
          <p:cNvSpPr/>
          <p:nvPr/>
        </p:nvSpPr>
        <p:spPr>
          <a:xfrm>
            <a:off x="7486108" y="2123344"/>
            <a:ext cx="161596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0070C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8" name="フリーフォーム 47"/>
          <p:cNvSpPr/>
          <p:nvPr/>
        </p:nvSpPr>
        <p:spPr>
          <a:xfrm rot="19683053">
            <a:off x="6762828" y="3049584"/>
            <a:ext cx="775682" cy="842255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  <a:gd name="connsiteX0" fmla="*/ 26768 w 837762"/>
              <a:gd name="connsiteY0" fmla="*/ 0 h 868703"/>
              <a:gd name="connsiteX1" fmla="*/ 43693 w 837762"/>
              <a:gd name="connsiteY1" fmla="*/ 860058 h 868703"/>
              <a:gd name="connsiteX2" fmla="*/ 837762 w 837762"/>
              <a:gd name="connsiteY2" fmla="*/ 489055 h 86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762" h="868703">
                <a:moveTo>
                  <a:pt x="26768" y="0"/>
                </a:moveTo>
                <a:cubicBezTo>
                  <a:pt x="140798" y="69437"/>
                  <a:pt x="-91473" y="778549"/>
                  <a:pt x="43693" y="860058"/>
                </a:cubicBezTo>
                <a:cubicBezTo>
                  <a:pt x="178859" y="941567"/>
                  <a:pt x="747259" y="418113"/>
                  <a:pt x="837762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9" name="フリーフォーム 48"/>
          <p:cNvSpPr/>
          <p:nvPr/>
        </p:nvSpPr>
        <p:spPr>
          <a:xfrm>
            <a:off x="7489782" y="3037482"/>
            <a:ext cx="484720" cy="233619"/>
          </a:xfrm>
          <a:custGeom>
            <a:avLst/>
            <a:gdLst>
              <a:gd name="connsiteX0" fmla="*/ 0 w 1074656"/>
              <a:gd name="connsiteY0" fmla="*/ 264005 h 311492"/>
              <a:gd name="connsiteX1" fmla="*/ 150829 w 1074656"/>
              <a:gd name="connsiteY1" fmla="*/ 54 h 311492"/>
              <a:gd name="connsiteX2" fmla="*/ 282804 w 1074656"/>
              <a:gd name="connsiteY2" fmla="*/ 282858 h 311492"/>
              <a:gd name="connsiteX3" fmla="*/ 395926 w 1074656"/>
              <a:gd name="connsiteY3" fmla="*/ 37762 h 311492"/>
              <a:gd name="connsiteX4" fmla="*/ 537328 w 1074656"/>
              <a:gd name="connsiteY4" fmla="*/ 292285 h 311492"/>
              <a:gd name="connsiteX5" fmla="*/ 641023 w 1074656"/>
              <a:gd name="connsiteY5" fmla="*/ 75469 h 311492"/>
              <a:gd name="connsiteX6" fmla="*/ 772998 w 1074656"/>
              <a:gd name="connsiteY6" fmla="*/ 311139 h 311492"/>
              <a:gd name="connsiteX7" fmla="*/ 895547 w 1074656"/>
              <a:gd name="connsiteY7" fmla="*/ 132030 h 311492"/>
              <a:gd name="connsiteX8" fmla="*/ 1074656 w 1074656"/>
              <a:gd name="connsiteY8" fmla="*/ 273432 h 3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56" h="311492">
                <a:moveTo>
                  <a:pt x="0" y="264005"/>
                </a:moveTo>
                <a:cubicBezTo>
                  <a:pt x="51847" y="130458"/>
                  <a:pt x="103695" y="-3088"/>
                  <a:pt x="150829" y="54"/>
                </a:cubicBezTo>
                <a:cubicBezTo>
                  <a:pt x="197963" y="3196"/>
                  <a:pt x="241954" y="276573"/>
                  <a:pt x="282804" y="282858"/>
                </a:cubicBezTo>
                <a:cubicBezTo>
                  <a:pt x="323654" y="289143"/>
                  <a:pt x="353505" y="36191"/>
                  <a:pt x="395926" y="37762"/>
                </a:cubicBezTo>
                <a:cubicBezTo>
                  <a:pt x="438347" y="39333"/>
                  <a:pt x="496479" y="286001"/>
                  <a:pt x="537328" y="292285"/>
                </a:cubicBezTo>
                <a:cubicBezTo>
                  <a:pt x="578178" y="298570"/>
                  <a:pt x="601745" y="72327"/>
                  <a:pt x="641023" y="75469"/>
                </a:cubicBezTo>
                <a:cubicBezTo>
                  <a:pt x="680301" y="78611"/>
                  <a:pt x="730577" y="301712"/>
                  <a:pt x="772998" y="311139"/>
                </a:cubicBezTo>
                <a:cubicBezTo>
                  <a:pt x="815419" y="320566"/>
                  <a:pt x="845271" y="138314"/>
                  <a:pt x="895547" y="132030"/>
                </a:cubicBezTo>
                <a:cubicBezTo>
                  <a:pt x="945823" y="125746"/>
                  <a:pt x="1046376" y="245152"/>
                  <a:pt x="1074656" y="273432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0" name="右矢印 49"/>
          <p:cNvSpPr/>
          <p:nvPr/>
        </p:nvSpPr>
        <p:spPr>
          <a:xfrm>
            <a:off x="5733568" y="1424356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2" name="右矢印 51"/>
          <p:cNvSpPr/>
          <p:nvPr/>
        </p:nvSpPr>
        <p:spPr>
          <a:xfrm>
            <a:off x="5736389" y="2451327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66803" y="2220335"/>
            <a:ext cx="270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Potential decays</a:t>
            </a:r>
          </a:p>
          <a:p>
            <a:pPr algn="ctr"/>
            <a:r>
              <a:rPr kumimoji="1" lang="en-US" altLang="ja-JP" sz="2200" dirty="0"/>
              <a:t>(e.g., ΛCDM model)</a:t>
            </a:r>
            <a:endParaRPr kumimoji="1" lang="ja-JP" altLang="en-US" sz="22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66803" y="3210003"/>
            <a:ext cx="2772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dirty="0"/>
              <a:t>Potential grows</a:t>
            </a:r>
          </a:p>
          <a:p>
            <a:pPr algn="ctr"/>
            <a:r>
              <a:rPr kumimoji="1" lang="en-US" altLang="ja-JP" sz="2200" dirty="0"/>
              <a:t>(e.g., cubic </a:t>
            </a:r>
            <a:r>
              <a:rPr kumimoji="1" lang="en-US" altLang="ja-JP" sz="2200" dirty="0" err="1"/>
              <a:t>Galileon</a:t>
            </a:r>
            <a:r>
              <a:rPr kumimoji="1" lang="en-US" altLang="ja-JP" sz="2200" dirty="0"/>
              <a:t>)</a:t>
            </a:r>
            <a:endParaRPr kumimoji="1" lang="ja-JP" altLang="en-US" sz="2200" dirty="0"/>
          </a:p>
        </p:txBody>
      </p:sp>
      <p:sp>
        <p:nvSpPr>
          <p:cNvPr id="58" name="右矢印 57"/>
          <p:cNvSpPr/>
          <p:nvPr/>
        </p:nvSpPr>
        <p:spPr>
          <a:xfrm>
            <a:off x="780859" y="4368222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1" name="右矢印 50">
            <a:extLst>
              <a:ext uri="{FF2B5EF4-FFF2-40B4-BE49-F238E27FC236}">
                <a16:creationId xmlns:a16="http://schemas.microsoft.com/office/drawing/2014/main" id="{C6EE04E6-F9C1-AD49-A97F-F98129F6C76B}"/>
              </a:ext>
            </a:extLst>
          </p:cNvPr>
          <p:cNvSpPr/>
          <p:nvPr/>
        </p:nvSpPr>
        <p:spPr>
          <a:xfrm>
            <a:off x="5740952" y="3435302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6893AB0D-843B-7D46-AEA4-FDB9C19E8BFA}"/>
              </a:ext>
            </a:extLst>
          </p:cNvPr>
          <p:cNvSpPr/>
          <p:nvPr/>
        </p:nvSpPr>
        <p:spPr>
          <a:xfrm>
            <a:off x="773426" y="5223186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A4564DA-0DDF-0448-A739-18C9368D2B7C}"/>
              </a:ext>
            </a:extLst>
          </p:cNvPr>
          <p:cNvSpPr/>
          <p:nvPr/>
        </p:nvSpPr>
        <p:spPr>
          <a:xfrm rot="19683053">
            <a:off x="4411958" y="2129977"/>
            <a:ext cx="769577" cy="631976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CC54850-17C1-D446-87D3-E4312057FF23}"/>
              </a:ext>
            </a:extLst>
          </p:cNvPr>
          <p:cNvSpPr/>
          <p:nvPr/>
        </p:nvSpPr>
        <p:spPr>
          <a:xfrm rot="19683053">
            <a:off x="4411959" y="3085238"/>
            <a:ext cx="769577" cy="631976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12B3D78-EF5D-D14D-AEE5-8E288EE7B259}"/>
              </a:ext>
            </a:extLst>
          </p:cNvPr>
          <p:cNvSpPr/>
          <p:nvPr/>
        </p:nvSpPr>
        <p:spPr>
          <a:xfrm rot="19683053">
            <a:off x="6707656" y="1136042"/>
            <a:ext cx="769577" cy="631976"/>
          </a:xfrm>
          <a:custGeom>
            <a:avLst/>
            <a:gdLst>
              <a:gd name="connsiteX0" fmla="*/ 0 w 1225484"/>
              <a:gd name="connsiteY0" fmla="*/ 48190 h 830615"/>
              <a:gd name="connsiteX1" fmla="*/ 329938 w 1225484"/>
              <a:gd name="connsiteY1" fmla="*/ 38763 h 830615"/>
              <a:gd name="connsiteX2" fmla="*/ 565608 w 1225484"/>
              <a:gd name="connsiteY2" fmla="*/ 472396 h 830615"/>
              <a:gd name="connsiteX3" fmla="*/ 1036948 w 1225484"/>
              <a:gd name="connsiteY3" fmla="*/ 462969 h 830615"/>
              <a:gd name="connsiteX4" fmla="*/ 1225484 w 1225484"/>
              <a:gd name="connsiteY4" fmla="*/ 830615 h 830615"/>
              <a:gd name="connsiteX0" fmla="*/ 0 w 1225484"/>
              <a:gd name="connsiteY0" fmla="*/ 81258 h 964589"/>
              <a:gd name="connsiteX1" fmla="*/ 329938 w 1225484"/>
              <a:gd name="connsiteY1" fmla="*/ 71831 h 964589"/>
              <a:gd name="connsiteX2" fmla="*/ 263951 w 1225484"/>
              <a:gd name="connsiteY2" fmla="*/ 957950 h 964589"/>
              <a:gd name="connsiteX3" fmla="*/ 1036948 w 1225484"/>
              <a:gd name="connsiteY3" fmla="*/ 496037 h 964589"/>
              <a:gd name="connsiteX4" fmla="*/ 1225484 w 1225484"/>
              <a:gd name="connsiteY4" fmla="*/ 863683 h 964589"/>
              <a:gd name="connsiteX0" fmla="*/ 0 w 1139677"/>
              <a:gd name="connsiteY0" fmla="*/ 81258 h 964589"/>
              <a:gd name="connsiteX1" fmla="*/ 329938 w 1139677"/>
              <a:gd name="connsiteY1" fmla="*/ 71831 h 964589"/>
              <a:gd name="connsiteX2" fmla="*/ 263951 w 1139677"/>
              <a:gd name="connsiteY2" fmla="*/ 957950 h 964589"/>
              <a:gd name="connsiteX3" fmla="*/ 1036948 w 1139677"/>
              <a:gd name="connsiteY3" fmla="*/ 496037 h 964589"/>
              <a:gd name="connsiteX4" fmla="*/ 1131216 w 1139677"/>
              <a:gd name="connsiteY4" fmla="*/ 863683 h 964589"/>
              <a:gd name="connsiteX0" fmla="*/ 0 w 1137858"/>
              <a:gd name="connsiteY0" fmla="*/ 78096 h 918874"/>
              <a:gd name="connsiteX1" fmla="*/ 329938 w 1137858"/>
              <a:gd name="connsiteY1" fmla="*/ 68669 h 918874"/>
              <a:gd name="connsiteX2" fmla="*/ 301880 w 1137858"/>
              <a:gd name="connsiteY2" fmla="*/ 911783 h 918874"/>
              <a:gd name="connsiteX3" fmla="*/ 1036948 w 1137858"/>
              <a:gd name="connsiteY3" fmla="*/ 492875 h 918874"/>
              <a:gd name="connsiteX4" fmla="*/ 1131216 w 1137858"/>
              <a:gd name="connsiteY4" fmla="*/ 860521 h 918874"/>
              <a:gd name="connsiteX0" fmla="*/ 0 w 1137858"/>
              <a:gd name="connsiteY0" fmla="*/ 78096 h 913133"/>
              <a:gd name="connsiteX1" fmla="*/ 329938 w 1137858"/>
              <a:gd name="connsiteY1" fmla="*/ 68669 h 913133"/>
              <a:gd name="connsiteX2" fmla="*/ 301880 w 1137858"/>
              <a:gd name="connsiteY2" fmla="*/ 911783 h 913133"/>
              <a:gd name="connsiteX3" fmla="*/ 1036948 w 1137858"/>
              <a:gd name="connsiteY3" fmla="*/ 492875 h 913133"/>
              <a:gd name="connsiteX4" fmla="*/ 1131216 w 1137858"/>
              <a:gd name="connsiteY4" fmla="*/ 860521 h 913133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6438"/>
              <a:gd name="connsiteY0" fmla="*/ 73027 h 855452"/>
              <a:gd name="connsiteX1" fmla="*/ 329938 w 1136438"/>
              <a:gd name="connsiteY1" fmla="*/ 63600 h 855452"/>
              <a:gd name="connsiteX2" fmla="*/ 333788 w 1136438"/>
              <a:gd name="connsiteY2" fmla="*/ 837735 h 855452"/>
              <a:gd name="connsiteX3" fmla="*/ 1036948 w 1136438"/>
              <a:gd name="connsiteY3" fmla="*/ 487806 h 855452"/>
              <a:gd name="connsiteX4" fmla="*/ 1131216 w 1136438"/>
              <a:gd name="connsiteY4" fmla="*/ 855452 h 85545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4114"/>
              <a:gd name="connsiteY0" fmla="*/ 65987 h 848412"/>
              <a:gd name="connsiteX1" fmla="*/ 329938 w 1134114"/>
              <a:gd name="connsiteY1" fmla="*/ 56560 h 848412"/>
              <a:gd name="connsiteX2" fmla="*/ 393649 w 1134114"/>
              <a:gd name="connsiteY2" fmla="*/ 734709 h 848412"/>
              <a:gd name="connsiteX3" fmla="*/ 1036948 w 1134114"/>
              <a:gd name="connsiteY3" fmla="*/ 480766 h 848412"/>
              <a:gd name="connsiteX4" fmla="*/ 1131216 w 1134114"/>
              <a:gd name="connsiteY4" fmla="*/ 848412 h 848412"/>
              <a:gd name="connsiteX0" fmla="*/ 0 w 1132741"/>
              <a:gd name="connsiteY0" fmla="*/ 60722 h 843147"/>
              <a:gd name="connsiteX1" fmla="*/ 329938 w 1132741"/>
              <a:gd name="connsiteY1" fmla="*/ 51295 h 843147"/>
              <a:gd name="connsiteX2" fmla="*/ 438544 w 1132741"/>
              <a:gd name="connsiteY2" fmla="*/ 657455 h 843147"/>
              <a:gd name="connsiteX3" fmla="*/ 1036948 w 1132741"/>
              <a:gd name="connsiteY3" fmla="*/ 475501 h 843147"/>
              <a:gd name="connsiteX4" fmla="*/ 1131216 w 1132741"/>
              <a:gd name="connsiteY4" fmla="*/ 843147 h 843147"/>
              <a:gd name="connsiteX0" fmla="*/ 0 w 1153501"/>
              <a:gd name="connsiteY0" fmla="*/ 60722 h 843147"/>
              <a:gd name="connsiteX1" fmla="*/ 329938 w 1153501"/>
              <a:gd name="connsiteY1" fmla="*/ 51295 h 843147"/>
              <a:gd name="connsiteX2" fmla="*/ 438544 w 1153501"/>
              <a:gd name="connsiteY2" fmla="*/ 657455 h 843147"/>
              <a:gd name="connsiteX3" fmla="*/ 1087951 w 1153501"/>
              <a:gd name="connsiteY3" fmla="*/ 518418 h 843147"/>
              <a:gd name="connsiteX4" fmla="*/ 1131216 w 1153501"/>
              <a:gd name="connsiteY4" fmla="*/ 843147 h 843147"/>
              <a:gd name="connsiteX0" fmla="*/ 0 w 1153501"/>
              <a:gd name="connsiteY0" fmla="*/ 76336 h 858761"/>
              <a:gd name="connsiteX1" fmla="*/ 276957 w 1153501"/>
              <a:gd name="connsiteY1" fmla="*/ 44977 h 858761"/>
              <a:gd name="connsiteX2" fmla="*/ 438544 w 1153501"/>
              <a:gd name="connsiteY2" fmla="*/ 673069 h 858761"/>
              <a:gd name="connsiteX3" fmla="*/ 1087951 w 1153501"/>
              <a:gd name="connsiteY3" fmla="*/ 534032 h 858761"/>
              <a:gd name="connsiteX4" fmla="*/ 1131216 w 1153501"/>
              <a:gd name="connsiteY4" fmla="*/ 858761 h 858761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76544"/>
              <a:gd name="connsiteY0" fmla="*/ 0 h 813784"/>
              <a:gd name="connsiteX1" fmla="*/ 161587 w 876544"/>
              <a:gd name="connsiteY1" fmla="*/ 628092 h 813784"/>
              <a:gd name="connsiteX2" fmla="*/ 810994 w 876544"/>
              <a:gd name="connsiteY2" fmla="*/ 489055 h 813784"/>
              <a:gd name="connsiteX3" fmla="*/ 854259 w 876544"/>
              <a:gd name="connsiteY3" fmla="*/ 813784 h 813784"/>
              <a:gd name="connsiteX0" fmla="*/ 0 w 810994"/>
              <a:gd name="connsiteY0" fmla="*/ 0 h 644434"/>
              <a:gd name="connsiteX1" fmla="*/ 161587 w 810994"/>
              <a:gd name="connsiteY1" fmla="*/ 628092 h 644434"/>
              <a:gd name="connsiteX2" fmla="*/ 810994 w 810994"/>
              <a:gd name="connsiteY2" fmla="*/ 489055 h 644434"/>
              <a:gd name="connsiteX0" fmla="*/ 0 w 810994"/>
              <a:gd name="connsiteY0" fmla="*/ 0 h 642610"/>
              <a:gd name="connsiteX1" fmla="*/ 161587 w 810994"/>
              <a:gd name="connsiteY1" fmla="*/ 628092 h 642610"/>
              <a:gd name="connsiteX2" fmla="*/ 810994 w 810994"/>
              <a:gd name="connsiteY2" fmla="*/ 489055 h 6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994" h="642610">
                <a:moveTo>
                  <a:pt x="0" y="0"/>
                </a:moveTo>
                <a:cubicBezTo>
                  <a:pt x="114030" y="69437"/>
                  <a:pt x="26421" y="546583"/>
                  <a:pt x="161587" y="628092"/>
                </a:cubicBezTo>
                <a:cubicBezTo>
                  <a:pt x="296753" y="709601"/>
                  <a:pt x="720491" y="418113"/>
                  <a:pt x="810994" y="489055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2147347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40F74-C8F2-7B42-8A2D-05B5912B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Equations of motion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1BEFD4-46B2-3E4B-80AD-13A8C31A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6DE7DC-723C-464A-B2CD-E391569C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55" y="2972366"/>
            <a:ext cx="3753278" cy="4033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B6745B-CA10-CA41-AA86-44C466EA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41" y="3547596"/>
            <a:ext cx="6147308" cy="6489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476260F-6CAC-DE4E-AFBA-8E7FB4B5A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55" y="4369682"/>
            <a:ext cx="3560352" cy="33323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3EFF12A-8FF2-1A4A-83F1-916E03D71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316" y="4826129"/>
            <a:ext cx="1569740" cy="2584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3FA783-69DD-6E46-8055-8634A31F3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770" y="3104330"/>
            <a:ext cx="471272" cy="1740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C0D8AE-A8C3-CC4A-8020-DAF1FC2FF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70" y="3854573"/>
            <a:ext cx="413269" cy="17400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EC357AA-7893-AC40-89E0-D9953ABAEF7C}"/>
              </a:ext>
            </a:extLst>
          </p:cNvPr>
          <p:cNvSpPr/>
          <p:nvPr/>
        </p:nvSpPr>
        <p:spPr>
          <a:xfrm>
            <a:off x="4348085" y="2087693"/>
            <a:ext cx="304938" cy="317470"/>
          </a:xfrm>
          <a:prstGeom prst="rect">
            <a:avLst/>
          </a:prstGeom>
          <a:solidFill>
            <a:srgbClr val="A8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2CB7C0-02CD-3649-B9EC-B04022308E10}"/>
              </a:ext>
            </a:extLst>
          </p:cNvPr>
          <p:cNvSpPr/>
          <p:nvPr/>
        </p:nvSpPr>
        <p:spPr>
          <a:xfrm>
            <a:off x="5647489" y="2099774"/>
            <a:ext cx="323816" cy="329019"/>
          </a:xfrm>
          <a:prstGeom prst="rect">
            <a:avLst/>
          </a:prstGeom>
          <a:solidFill>
            <a:srgbClr val="A8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FA58A87-0873-D34B-B428-DDF958F23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251" y="1080529"/>
            <a:ext cx="2848935" cy="2803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8F85D6-38CD-1240-B5AA-3EDD9115A5EE}"/>
              </a:ext>
            </a:extLst>
          </p:cNvPr>
          <p:cNvSpPr txBox="1"/>
          <p:nvPr/>
        </p:nvSpPr>
        <p:spPr>
          <a:xfrm>
            <a:off x="265609" y="1512554"/>
            <a:ext cx="7611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The components of a vector field with the scalar perturbations: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AEB095-FDD7-184D-B2A1-74329B00C96D}"/>
              </a:ext>
            </a:extLst>
          </p:cNvPr>
          <p:cNvSpPr txBox="1"/>
          <p:nvPr/>
        </p:nvSpPr>
        <p:spPr>
          <a:xfrm>
            <a:off x="261320" y="989160"/>
            <a:ext cx="352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The flat FLRW background: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7B9BD0C-C1D1-0047-A91C-6B73D4A86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420" y="1927589"/>
            <a:ext cx="3378346" cy="621388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AA6CFF1-B6DB-1D41-B97D-936EAF67AB8B}"/>
              </a:ext>
            </a:extLst>
          </p:cNvPr>
          <p:cNvCxnSpPr>
            <a:cxnSpLocks/>
          </p:cNvCxnSpPr>
          <p:nvPr/>
        </p:nvCxnSpPr>
        <p:spPr>
          <a:xfrm>
            <a:off x="4878595" y="1897852"/>
            <a:ext cx="2772271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7D989864-59C7-744E-986D-B0702AA04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770" y="4446117"/>
            <a:ext cx="471900" cy="2022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6670501-585B-B242-8EBE-0DB7E8BBD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2655" y="4979911"/>
            <a:ext cx="1159198" cy="291771"/>
          </a:xfrm>
          <a:prstGeom prst="rect">
            <a:avLst/>
          </a:prstGeom>
          <a:solidFill>
            <a:srgbClr val="FFB5FF"/>
          </a:solidFill>
        </p:spPr>
      </p:pic>
    </p:spTree>
    <p:extLst>
      <p:ext uri="{BB962C8B-B14F-4D97-AF65-F5344CB8AC3E}">
        <p14:creationId xmlns:p14="http://schemas.microsoft.com/office/powerpoint/2010/main" val="175438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CA711D-BABB-B946-A624-3551F7B7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91FA99-F8A2-0540-972B-F90AAD49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4D4E4A-C4B3-9B4E-8497-BEF9FED7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870" y="2084832"/>
            <a:ext cx="1946476" cy="40457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A538234-D35B-724D-BD42-2A318CF5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20" y="2133600"/>
            <a:ext cx="1942902" cy="40383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34F4ED6-E7F0-5B4D-BA38-E1C18802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10" y="1138618"/>
            <a:ext cx="6864096" cy="3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CD486-5B43-954F-BEA1-76CBCE81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Local measurement of the Hubble expansion rate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B721AB-6A0E-8444-ABF9-D147B06A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E8DF1E-7F9E-D640-B9C2-990494539717}"/>
              </a:ext>
            </a:extLst>
          </p:cNvPr>
          <p:cNvSpPr txBox="1"/>
          <p:nvPr/>
        </p:nvSpPr>
        <p:spPr>
          <a:xfrm>
            <a:off x="452488" y="1132769"/>
            <a:ext cx="642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From the observations of </a:t>
            </a:r>
            <a:r>
              <a:rPr kumimoji="1" lang="en-US" altLang="ja-JP" sz="2200" dirty="0" err="1"/>
              <a:t>Cepheids</a:t>
            </a:r>
            <a:r>
              <a:rPr kumimoji="1" lang="en-US" altLang="ja-JP" sz="2200" dirty="0"/>
              <a:t> in galaxies of SN </a:t>
            </a:r>
            <a:r>
              <a:rPr kumimoji="1" lang="en-US" altLang="ja-JP" sz="2200" dirty="0" err="1"/>
              <a:t>Ia</a:t>
            </a:r>
            <a:r>
              <a:rPr kumimoji="1" lang="en-US" altLang="ja-JP" sz="2200" dirty="0"/>
              <a:t> </a:t>
            </a:r>
            <a:endParaRPr kumimoji="1" lang="ja-JP" altLang="en-US" sz="2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429522-2821-3447-983B-7720E50851D3}"/>
              </a:ext>
            </a:extLst>
          </p:cNvPr>
          <p:cNvSpPr txBox="1"/>
          <p:nvPr/>
        </p:nvSpPr>
        <p:spPr>
          <a:xfrm>
            <a:off x="452488" y="2594662"/>
            <a:ext cx="7968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        can be </a:t>
            </a:r>
            <a:r>
              <a:rPr kumimoji="1" lang="en-US" altLang="ja-JP" sz="2200" dirty="0" err="1"/>
              <a:t>constrainted</a:t>
            </a:r>
            <a:r>
              <a:rPr kumimoji="1" lang="en-US" altLang="ja-JP" sz="2200" dirty="0"/>
              <a:t> from the measurement of the </a:t>
            </a:r>
            <a:r>
              <a:rPr kumimoji="1" lang="en-US" altLang="ja-JP" sz="2200" dirty="0" err="1"/>
              <a:t>folloing</a:t>
            </a:r>
            <a:r>
              <a:rPr kumimoji="1" lang="en-US" altLang="ja-JP" sz="2200" dirty="0"/>
              <a:t> ratio</a:t>
            </a:r>
          </a:p>
          <a:p>
            <a:r>
              <a:rPr kumimoji="1" lang="en-US" altLang="ja-JP" sz="2200" dirty="0"/>
              <a:t>in BAO measurements:</a:t>
            </a:r>
            <a:endParaRPr kumimoji="1" lang="ja-JP" altLang="en-US" sz="22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EE4EFB-3CC8-ED4E-80AA-642FAD38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8" y="2722880"/>
            <a:ext cx="479757" cy="2366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F09CDF-75F1-A14E-8978-4DAEF8C8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488" y="1742841"/>
            <a:ext cx="2945312" cy="2573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7894778-BC35-144F-BE4E-662FC9B2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16" y="3364103"/>
            <a:ext cx="3724656" cy="42419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7F6E43-A0D6-DC4B-A973-3958F4BCF2F4}"/>
              </a:ext>
            </a:extLst>
          </p:cNvPr>
          <p:cNvSpPr txBox="1"/>
          <p:nvPr/>
        </p:nvSpPr>
        <p:spPr>
          <a:xfrm>
            <a:off x="452488" y="4481014"/>
            <a:ext cx="3374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Then, the statics is given by</a:t>
            </a:r>
            <a:endParaRPr kumimoji="1" lang="ja-JP" altLang="en-US" sz="22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9A764AB-5B22-874C-858B-851723F6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984" y="4898234"/>
            <a:ext cx="5896320" cy="8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D8AD0A0-7EA9-1949-91D0-5FC3EA075D57}"/>
              </a:ext>
            </a:extLst>
          </p:cNvPr>
          <p:cNvSpPr/>
          <p:nvPr/>
        </p:nvSpPr>
        <p:spPr>
          <a:xfrm>
            <a:off x="6102185" y="5436417"/>
            <a:ext cx="2530189" cy="3881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Dark energy model with </a:t>
            </a:r>
            <a:endParaRPr kumimoji="1" lang="ja-JP" alt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452488" y="2873059"/>
            <a:ext cx="8419369" cy="430887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ea typeface="Meiryo" charset="-128"/>
                <a:cs typeface="Meiryo" charset="-128"/>
              </a:rPr>
              <a:t>This cross-correlation can distinguish the different dark energy models: 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05801" y="4129209"/>
            <a:ext cx="797013" cy="4308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2">
                    <a:lumMod val="50000"/>
                  </a:schemeClr>
                </a:solidFill>
              </a:rPr>
              <a:t>spin0</a:t>
            </a:r>
            <a:endParaRPr kumimoji="1" lang="ja-JP" alt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505801" y="5426717"/>
            <a:ext cx="797013" cy="4308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2">
                    <a:lumMod val="50000"/>
                  </a:schemeClr>
                </a:solidFill>
              </a:rPr>
              <a:t>spin1</a:t>
            </a:r>
            <a:endParaRPr kumimoji="1" lang="ja-JP" alt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278762" y="4130618"/>
            <a:ext cx="4378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ea typeface="Meiryo" charset="-128"/>
                <a:cs typeface="Meiryo" charset="-128"/>
              </a:rPr>
              <a:t>・</a:t>
            </a:r>
            <a:r>
              <a:rPr lang="en-US" altLang="ja-JP" sz="2200" dirty="0">
                <a:ea typeface="Meiryo" charset="-128"/>
                <a:cs typeface="Meiryo" charset="-128"/>
              </a:rPr>
              <a:t>Cubic-order scalar-tensor theories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278763" y="5436418"/>
            <a:ext cx="4445576" cy="43088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200">
                <a:ea typeface="Meiryo" charset="-128"/>
                <a:cs typeface="Meiryo" charset="-128"/>
              </a:rPr>
              <a:t>・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Cubic-order v</a:t>
            </a:r>
            <a:r>
              <a:rPr lang="en-US" altLang="ja-JP" sz="2200" dirty="0">
                <a:ea typeface="Meiryo" charset="-128"/>
                <a:cs typeface="Meiryo" charset="-128"/>
              </a:rPr>
              <a:t>ector-tensor theories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148053" y="4858289"/>
            <a:ext cx="5876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The ISW-galaxy cross-correlation can be </a:t>
            </a:r>
            <a:r>
              <a:rPr lang="en-US" altLang="ja-JP" sz="2200" dirty="0">
                <a:solidFill>
                  <a:srgbClr val="FF0000"/>
                </a:solidFill>
                <a:ea typeface="Meiryo" charset="-128"/>
                <a:cs typeface="Meiryo" charset="-128"/>
              </a:rPr>
              <a:t>negative</a:t>
            </a:r>
            <a:r>
              <a:rPr lang="en-US" altLang="ja-JP" sz="2200" dirty="0">
                <a:ea typeface="Meiryo" charset="-128"/>
                <a:cs typeface="Meiryo" charset="-128"/>
              </a:rPr>
              <a:t>.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6041790" y="5393704"/>
            <a:ext cx="2686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 positive or negative?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40658" y="4458319"/>
            <a:ext cx="664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(e.g.) </a:t>
            </a:r>
            <a:r>
              <a:rPr lang="en-US" altLang="ja-JP" dirty="0" err="1">
                <a:ea typeface="Meiryo" charset="-128"/>
                <a:cs typeface="Meiryo" charset="-128"/>
              </a:rPr>
              <a:t>Galileon</a:t>
            </a:r>
            <a:r>
              <a:rPr lang="en-US" altLang="ja-JP" dirty="0">
                <a:ea typeface="Meiryo" charset="-128"/>
                <a:cs typeface="Meiryo" charset="-128"/>
              </a:rPr>
              <a:t> gravity, kinetic gravity braiding         </a:t>
            </a:r>
            <a:r>
              <a:rPr lang="en-US" altLang="ja-JP" dirty="0" err="1">
                <a:ea typeface="Meiryo" charset="-128"/>
                <a:cs typeface="Meiryo" charset="-128"/>
              </a:rPr>
              <a:t>Horndeski</a:t>
            </a:r>
            <a:r>
              <a:rPr lang="en-US" altLang="ja-JP" dirty="0">
                <a:ea typeface="Meiryo" charset="-128"/>
                <a:cs typeface="Meiryo" charset="-128"/>
              </a:rPr>
              <a:t> theories </a:t>
            </a:r>
            <a:endParaRPr kumimoji="1" lang="ja-JP" altLang="en-US" dirty="0">
              <a:ea typeface="Meiryo" charset="-128"/>
              <a:cs typeface="Meiryo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16" y="4568507"/>
            <a:ext cx="173182" cy="1653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637468" y="5715257"/>
            <a:ext cx="329102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ea typeface="Meiryo" charset="-128"/>
                <a:cs typeface="Meiryo" charset="-128"/>
              </a:rPr>
              <a:t>(e.g.) Generalized </a:t>
            </a:r>
            <a:r>
              <a:rPr lang="en-US" altLang="ja-JP" dirty="0" err="1">
                <a:ea typeface="Meiryo" charset="-128"/>
                <a:cs typeface="Meiryo" charset="-128"/>
              </a:rPr>
              <a:t>Proca</a:t>
            </a:r>
            <a:r>
              <a:rPr lang="en-US" altLang="ja-JP" dirty="0">
                <a:ea typeface="Meiryo" charset="-128"/>
                <a:cs typeface="Meiryo" charset="-128"/>
              </a:rPr>
              <a:t> theories 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-7924767" y="4837048"/>
            <a:ext cx="7423486" cy="110799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ea typeface="Meiryo" charset="-128"/>
                <a:cs typeface="Meiryo" charset="-128"/>
              </a:rPr>
              <a:t>We place </a:t>
            </a:r>
            <a:r>
              <a:rPr lang="en-US" altLang="ja-JP" sz="2200" dirty="0"/>
              <a:t>observational constraints on the dark energy model </a:t>
            </a:r>
          </a:p>
          <a:p>
            <a:r>
              <a:rPr lang="en-US" altLang="ja-JP" sz="2200" dirty="0"/>
              <a:t>in </a:t>
            </a:r>
            <a:r>
              <a:rPr lang="en-US" altLang="ja-JP" sz="2200" dirty="0">
                <a:solidFill>
                  <a:srgbClr val="FF0000"/>
                </a:solidFill>
              </a:rPr>
              <a:t>generalized </a:t>
            </a:r>
            <a:r>
              <a:rPr lang="en-US" altLang="ja-JP" sz="2200" dirty="0" err="1">
                <a:solidFill>
                  <a:srgbClr val="FF0000"/>
                </a:solidFill>
              </a:rPr>
              <a:t>Proca</a:t>
            </a:r>
            <a:r>
              <a:rPr lang="en-US" altLang="ja-JP" sz="2200" dirty="0">
                <a:solidFill>
                  <a:srgbClr val="FF0000"/>
                </a:solidFill>
              </a:rPr>
              <a:t> theories </a:t>
            </a:r>
            <a:r>
              <a:rPr lang="en-US" sz="2200" dirty="0">
                <a:ea typeface="Meiryo" charset="-128"/>
                <a:cs typeface="Meiryo" charset="-128"/>
              </a:rPr>
              <a:t>by </a:t>
            </a:r>
            <a:r>
              <a:rPr lang="en-US" altLang="ja-JP" sz="2200" dirty="0"/>
              <a:t>using the cross-correlation data of </a:t>
            </a:r>
            <a:r>
              <a:rPr lang="en-US" altLang="ja-JP" sz="2200" dirty="0">
                <a:solidFill>
                  <a:srgbClr val="FF0000"/>
                </a:solidFill>
              </a:rPr>
              <a:t>the ISW effect </a:t>
            </a:r>
            <a:r>
              <a:rPr lang="en-US" altLang="ja-JP" sz="2200" dirty="0"/>
              <a:t>and galaxy distributions. </a:t>
            </a:r>
            <a:r>
              <a:rPr lang="en-US" sz="2200" dirty="0">
                <a:ea typeface="Meiryo" charset="-128"/>
                <a:cs typeface="Meiryo" charset="-128"/>
              </a:rPr>
              <a:t> </a:t>
            </a:r>
          </a:p>
        </p:txBody>
      </p:sp>
      <p:sp>
        <p:nvSpPr>
          <p:cNvPr id="26" name="右矢印 25"/>
          <p:cNvSpPr/>
          <p:nvPr/>
        </p:nvSpPr>
        <p:spPr>
          <a:xfrm>
            <a:off x="1858179" y="4961715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7" name="右矢印 26"/>
          <p:cNvSpPr/>
          <p:nvPr/>
        </p:nvSpPr>
        <p:spPr>
          <a:xfrm>
            <a:off x="5714337" y="5534770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7744660E-1944-584C-8E48-788990A3A9B2}"/>
              </a:ext>
            </a:extLst>
          </p:cNvPr>
          <p:cNvSpPr txBox="1"/>
          <p:nvPr/>
        </p:nvSpPr>
        <p:spPr>
          <a:xfrm>
            <a:off x="1278762" y="3461897"/>
            <a:ext cx="1984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>
                <a:ea typeface="Meiryo" charset="-128"/>
                <a:cs typeface="Meiryo" charset="-128"/>
              </a:rPr>
              <a:t>・</a:t>
            </a:r>
            <a:r>
              <a:rPr lang="en-US" altLang="ja-JP" sz="2200" dirty="0">
                <a:ea typeface="Meiryo" charset="-128"/>
                <a:cs typeface="Meiryo" charset="-128"/>
              </a:rPr>
              <a:t>ΛCDM model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EE61DB74-5BB2-A24B-9F76-0C3E0C55F99D}"/>
              </a:ext>
            </a:extLst>
          </p:cNvPr>
          <p:cNvSpPr txBox="1"/>
          <p:nvPr/>
        </p:nvSpPr>
        <p:spPr>
          <a:xfrm>
            <a:off x="3553475" y="3448857"/>
            <a:ext cx="5159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The ISW-galaxy cross-correlation is </a:t>
            </a:r>
            <a:r>
              <a:rPr lang="en-US" altLang="ja-JP" sz="2200" dirty="0">
                <a:solidFill>
                  <a:srgbClr val="FF0000"/>
                </a:solidFill>
                <a:ea typeface="Meiryo" charset="-128"/>
                <a:cs typeface="Meiryo" charset="-128"/>
              </a:rPr>
              <a:t>positive</a:t>
            </a:r>
            <a:r>
              <a:rPr lang="en-US" altLang="ja-JP" sz="2200" dirty="0">
                <a:ea typeface="Meiryo" charset="-128"/>
                <a:cs typeface="Meiryo" charset="-128"/>
              </a:rPr>
              <a:t>.</a:t>
            </a: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323254AB-42A1-1546-80A6-6FFAD6B469D6}"/>
              </a:ext>
            </a:extLst>
          </p:cNvPr>
          <p:cNvSpPr/>
          <p:nvPr/>
        </p:nvSpPr>
        <p:spPr>
          <a:xfrm>
            <a:off x="3263601" y="3552283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40CA80CB-FC8B-7E42-8116-58C74D352F84}"/>
              </a:ext>
            </a:extLst>
          </p:cNvPr>
          <p:cNvSpPr txBox="1"/>
          <p:nvPr/>
        </p:nvSpPr>
        <p:spPr>
          <a:xfrm>
            <a:off x="505801" y="3455076"/>
            <a:ext cx="772969" cy="430887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bg2">
                    <a:lumMod val="50000"/>
                  </a:schemeClr>
                </a:solidFill>
              </a:rPr>
              <a:t>  GR  </a:t>
            </a:r>
            <a:endParaRPr kumimoji="1" lang="ja-JP" alt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2284B3-B762-B342-B862-33EB3B182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119" y="574000"/>
            <a:ext cx="1024690" cy="2232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70277C7-E590-0348-821D-14119F45B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840" y="1576827"/>
            <a:ext cx="5218524" cy="6125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BFDD9A-7CF8-7544-81B2-D3B0854F6C92}"/>
              </a:ext>
            </a:extLst>
          </p:cNvPr>
          <p:cNvSpPr txBox="1"/>
          <p:nvPr/>
        </p:nvSpPr>
        <p:spPr>
          <a:xfrm>
            <a:off x="337947" y="933541"/>
            <a:ext cx="8618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The cross-correlation between ISW effect in CMB and galaxy distributions</a:t>
            </a:r>
            <a:r>
              <a:rPr lang="en-US" altLang="ja-JP" sz="2200" dirty="0"/>
              <a:t> </a:t>
            </a:r>
          </a:p>
          <a:p>
            <a:r>
              <a:rPr lang="en-US" altLang="ja-JP" sz="2200" dirty="0"/>
              <a:t>is given by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D5CA977-7B46-EA46-955D-646D7C9ED9C2}"/>
              </a:ext>
            </a:extLst>
          </p:cNvPr>
          <p:cNvCxnSpPr/>
          <p:nvPr/>
        </p:nvCxnSpPr>
        <p:spPr>
          <a:xfrm flipH="1" flipV="1">
            <a:off x="4164696" y="2172770"/>
            <a:ext cx="121791" cy="108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D5428A8-4683-CE41-83DC-BDAB6E2BE664}"/>
              </a:ext>
            </a:extLst>
          </p:cNvPr>
          <p:cNvSpPr txBox="1"/>
          <p:nvPr/>
        </p:nvSpPr>
        <p:spPr>
          <a:xfrm>
            <a:off x="4242547" y="2234723"/>
            <a:ext cx="350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Galaxy number density fluctuations</a:t>
            </a:r>
            <a:endParaRPr kumimoji="1" lang="ja-JP" altLang="en-US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9D9773D-A7C4-9048-904C-5AB680A5AAF4}"/>
              </a:ext>
            </a:extLst>
          </p:cNvPr>
          <p:cNvCxnSpPr>
            <a:cxnSpLocks/>
          </p:cNvCxnSpPr>
          <p:nvPr/>
        </p:nvCxnSpPr>
        <p:spPr>
          <a:xfrm>
            <a:off x="3416563" y="2109058"/>
            <a:ext cx="11764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FF4ACAAD-B628-F546-ACE5-C71A182AD7A2}"/>
              </a:ext>
            </a:extLst>
          </p:cNvPr>
          <p:cNvCxnSpPr/>
          <p:nvPr/>
        </p:nvCxnSpPr>
        <p:spPr>
          <a:xfrm flipV="1">
            <a:off x="2737727" y="2161426"/>
            <a:ext cx="194875" cy="13117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F5FCE2B-238E-CB4C-A20B-9B00CEE6E3BE}"/>
              </a:ext>
            </a:extLst>
          </p:cNvPr>
          <p:cNvSpPr txBox="1"/>
          <p:nvPr/>
        </p:nvSpPr>
        <p:spPr>
          <a:xfrm>
            <a:off x="1109840" y="2232375"/>
            <a:ext cx="291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CMB temperature anisotropy</a:t>
            </a:r>
            <a:endParaRPr kumimoji="1" lang="ja-JP" altLang="en-US" dirty="0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DB27080-4FA5-994C-B8C9-4C24A9F1B4FF}"/>
              </a:ext>
            </a:extLst>
          </p:cNvPr>
          <p:cNvCxnSpPr>
            <a:cxnSpLocks/>
          </p:cNvCxnSpPr>
          <p:nvPr/>
        </p:nvCxnSpPr>
        <p:spPr>
          <a:xfrm>
            <a:off x="2280744" y="2130078"/>
            <a:ext cx="9934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スライド番号プレースホルダー 11">
            <a:extLst>
              <a:ext uri="{FF2B5EF4-FFF2-40B4-BE49-F238E27FC236}">
                <a16:creationId xmlns:a16="http://schemas.microsoft.com/office/drawing/2014/main" id="{23FDA174-67A7-FD48-8420-60834EF3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2/12</a:t>
            </a:r>
          </a:p>
        </p:txBody>
      </p:sp>
    </p:spTree>
    <p:extLst>
      <p:ext uri="{BB962C8B-B14F-4D97-AF65-F5344CB8AC3E}">
        <p14:creationId xmlns:p14="http://schemas.microsoft.com/office/powerpoint/2010/main" val="157974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A0F8B6D4-00C0-4A46-B1BD-98A0EFEB131F}"/>
              </a:ext>
            </a:extLst>
          </p:cNvPr>
          <p:cNvSpPr/>
          <p:nvPr/>
        </p:nvSpPr>
        <p:spPr>
          <a:xfrm>
            <a:off x="858715" y="5411402"/>
            <a:ext cx="2615918" cy="6996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488" y="206481"/>
            <a:ext cx="9691973" cy="68530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Example: Kinetic Gravity Braiding (scalar-tensor theories)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AC1EAA1-03E4-B044-BEA3-25660AE6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33" y="1855869"/>
            <a:ext cx="5677091" cy="424518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75700B-B73D-E649-B3B5-A42C8A24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5" y="1218089"/>
            <a:ext cx="4992448" cy="676837"/>
          </a:xfrm>
          <a:prstGeom prst="rect">
            <a:avLst/>
          </a:prstGeom>
        </p:spPr>
      </p:pic>
      <p:sp>
        <p:nvSpPr>
          <p:cNvPr id="54" name="TextBox 3">
            <a:extLst>
              <a:ext uri="{FF2B5EF4-FFF2-40B4-BE49-F238E27FC236}">
                <a16:creationId xmlns:a16="http://schemas.microsoft.com/office/drawing/2014/main" id="{CC861245-3D59-A642-AAFB-A3C32EB1B187}"/>
              </a:ext>
            </a:extLst>
          </p:cNvPr>
          <p:cNvSpPr txBox="1"/>
          <p:nvPr/>
        </p:nvSpPr>
        <p:spPr>
          <a:xfrm>
            <a:off x="858715" y="5411403"/>
            <a:ext cx="1883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ea typeface="Meiryo" charset="-128"/>
                <a:cs typeface="Meiryo" charset="-128"/>
              </a:rPr>
              <a:t>Cubic </a:t>
            </a:r>
            <a:r>
              <a:rPr kumimoji="1" lang="en-US" altLang="ja-JP" sz="2200" dirty="0" err="1">
                <a:ea typeface="Meiryo" charset="-128"/>
                <a:cs typeface="Meiryo" charset="-128"/>
              </a:rPr>
              <a:t>Galileon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 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is excluded.</a:t>
            </a:r>
          </a:p>
        </p:txBody>
      </p:sp>
      <p:sp>
        <p:nvSpPr>
          <p:cNvPr id="58" name="TextBox 3">
            <a:extLst>
              <a:ext uri="{FF2B5EF4-FFF2-40B4-BE49-F238E27FC236}">
                <a16:creationId xmlns:a16="http://schemas.microsoft.com/office/drawing/2014/main" id="{90339D7A-435B-6A44-8CAB-C30B395AD36E}"/>
              </a:ext>
            </a:extLst>
          </p:cNvPr>
          <p:cNvSpPr txBox="1"/>
          <p:nvPr/>
        </p:nvSpPr>
        <p:spPr>
          <a:xfrm>
            <a:off x="-752408" y="933654"/>
            <a:ext cx="61747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Meiryo" charset="-128"/>
                <a:cs typeface="Meiryo" charset="-128"/>
              </a:rPr>
              <a:t>with</a:t>
            </a:r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CC56CC18-8A03-F143-8458-296851C09E17}"/>
              </a:ext>
            </a:extLst>
          </p:cNvPr>
          <p:cNvSpPr txBox="1"/>
          <p:nvPr/>
        </p:nvSpPr>
        <p:spPr>
          <a:xfrm>
            <a:off x="355995" y="1843905"/>
            <a:ext cx="803490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Meiryo" charset="-128"/>
                <a:cs typeface="Meiryo" charset="-128"/>
              </a:rPr>
              <a:t>where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FD125A5-CCE1-F444-8DAE-D198DD685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27" y="2754085"/>
            <a:ext cx="134235" cy="15980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4F894BE-2DAC-A842-9ACA-6782ED5AB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58" y="3166217"/>
            <a:ext cx="1713101" cy="287648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4CFFC653-3604-CD45-865B-19EC539E1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7490" y="4475164"/>
            <a:ext cx="147640" cy="122733"/>
          </a:xfrm>
          <a:prstGeom prst="rect">
            <a:avLst/>
          </a:prstGeom>
        </p:spPr>
      </p:pic>
      <p:sp>
        <p:nvSpPr>
          <p:cNvPr id="72" name="右矢印 71">
            <a:extLst>
              <a:ext uri="{FF2B5EF4-FFF2-40B4-BE49-F238E27FC236}">
                <a16:creationId xmlns:a16="http://schemas.microsoft.com/office/drawing/2014/main" id="{46F960F4-B670-F34A-BDFB-7D9F17E04B2E}"/>
              </a:ext>
            </a:extLst>
          </p:cNvPr>
          <p:cNvSpPr/>
          <p:nvPr/>
        </p:nvSpPr>
        <p:spPr>
          <a:xfrm>
            <a:off x="500318" y="5475438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50"/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FC15CBDE-DDC8-A545-A7B8-FDEFBB3B9DFF}"/>
              </a:ext>
            </a:extLst>
          </p:cNvPr>
          <p:cNvSpPr txBox="1"/>
          <p:nvPr/>
        </p:nvSpPr>
        <p:spPr>
          <a:xfrm>
            <a:off x="968445" y="2615791"/>
            <a:ext cx="1349665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Meiryo" charset="-128"/>
                <a:cs typeface="Meiryo" charset="-128"/>
              </a:rPr>
              <a:t>: scalar field</a:t>
            </a:r>
          </a:p>
        </p:txBody>
      </p:sp>
      <p:sp>
        <p:nvSpPr>
          <p:cNvPr id="80" name="TextBox 22">
            <a:extLst>
              <a:ext uri="{FF2B5EF4-FFF2-40B4-BE49-F238E27FC236}">
                <a16:creationId xmlns:a16="http://schemas.microsoft.com/office/drawing/2014/main" id="{B4B3591B-1C03-C243-8A7D-EA1228D7DBBF}"/>
              </a:ext>
            </a:extLst>
          </p:cNvPr>
          <p:cNvSpPr txBox="1"/>
          <p:nvPr/>
        </p:nvSpPr>
        <p:spPr>
          <a:xfrm>
            <a:off x="4768771" y="931485"/>
            <a:ext cx="4306860" cy="33855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Meiryo" charset="-128"/>
                <a:cs typeface="Meiryo" charset="-128"/>
              </a:rPr>
              <a:t>R. Kimura, T. Kobayashi and K. Yamamoto </a:t>
            </a:r>
            <a:r>
              <a:rPr kumimoji="1" lang="en-US" altLang="ja-JP" sz="1600" dirty="0">
                <a:ea typeface="Meiryo" charset="-128"/>
                <a:cs typeface="Meiryo" charset="-128"/>
              </a:rPr>
              <a:t>(2012)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F8854A-EB56-BF43-B921-A81477C75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740" y="2243980"/>
            <a:ext cx="2716893" cy="26253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DEF2C79-53C0-F443-9357-2E1121D94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590" y="4838345"/>
            <a:ext cx="1325843" cy="277154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8258C901-F243-FA42-BC4D-B6D3EDD5DC88}"/>
              </a:ext>
            </a:extLst>
          </p:cNvPr>
          <p:cNvSpPr txBox="1"/>
          <p:nvPr/>
        </p:nvSpPr>
        <p:spPr>
          <a:xfrm>
            <a:off x="440544" y="3615019"/>
            <a:ext cx="32843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ea typeface="Meiryo" charset="-128"/>
                <a:cs typeface="Meiryo" charset="-128"/>
              </a:rPr>
              <a:t>The data of ISW-galaxy 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cross-correlation constrain 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the power in range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D0745E-C4D1-894D-B46F-FBB2358179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2433" y="5494011"/>
            <a:ext cx="702587" cy="238493"/>
          </a:xfrm>
          <a:prstGeom prst="rect">
            <a:avLst/>
          </a:prstGeom>
        </p:spPr>
      </p:pic>
      <p:sp>
        <p:nvSpPr>
          <p:cNvPr id="29" name="スライド番号プレースホルダー 11">
            <a:extLst>
              <a:ext uri="{FF2B5EF4-FFF2-40B4-BE49-F238E27FC236}">
                <a16:creationId xmlns:a16="http://schemas.microsoft.com/office/drawing/2014/main" id="{E35C7A2F-A9D0-424C-91E6-306744BA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3/12</a:t>
            </a:r>
          </a:p>
        </p:txBody>
      </p:sp>
    </p:spTree>
    <p:extLst>
      <p:ext uri="{BB962C8B-B14F-4D97-AF65-F5344CB8AC3E}">
        <p14:creationId xmlns:p14="http://schemas.microsoft.com/office/powerpoint/2010/main" val="152990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6757381" y="3988777"/>
            <a:ext cx="1644939" cy="337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Generalized </a:t>
            </a:r>
            <a:r>
              <a:rPr lang="en-US" altLang="ja-JP" dirty="0" err="1"/>
              <a:t>Proca</a:t>
            </a:r>
            <a:r>
              <a:rPr lang="en-US" altLang="ja-JP" dirty="0"/>
              <a:t> theories: a vector field coupled to gravity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610" y="2677089"/>
            <a:ext cx="7604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GP theories up to cubic-order are given by the following action,   </a:t>
            </a:r>
            <a:endParaRPr kumimoji="1" lang="ja-JP" altLang="en-US" sz="2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70" y="5432673"/>
            <a:ext cx="266653" cy="17065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74354" y="5324481"/>
            <a:ext cx="19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the matter action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7872" y="4070439"/>
            <a:ext cx="5879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In the scalar limit                     ,  GP theories </a:t>
            </a:r>
          </a:p>
          <a:p>
            <a:r>
              <a:rPr kumimoji="1" lang="en-US" altLang="ja-JP" sz="2200" dirty="0"/>
              <a:t>reduce to the shift-symmetric </a:t>
            </a:r>
            <a:r>
              <a:rPr kumimoji="1" lang="en-US" altLang="ja-JP" sz="2200" dirty="0" err="1"/>
              <a:t>Horndeski</a:t>
            </a:r>
            <a:r>
              <a:rPr kumimoji="1" lang="en-US" altLang="ja-JP" sz="2200" dirty="0"/>
              <a:t> theories.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42" y="4170177"/>
            <a:ext cx="1198089" cy="2423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1" name="テキスト ボックス 40"/>
          <p:cNvSpPr txBox="1"/>
          <p:nvPr/>
        </p:nvSpPr>
        <p:spPr>
          <a:xfrm>
            <a:off x="325610" y="1325701"/>
            <a:ext cx="8811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Generalized </a:t>
            </a:r>
            <a:r>
              <a:rPr kumimoji="1" lang="en-US" altLang="ja-JP" sz="2200" dirty="0" err="1"/>
              <a:t>Proca</a:t>
            </a:r>
            <a:r>
              <a:rPr kumimoji="1" lang="en-US" altLang="ja-JP" sz="2200" dirty="0"/>
              <a:t> (GP) theories are the U(1)-broken vector-tensor theories </a:t>
            </a:r>
          </a:p>
          <a:p>
            <a:r>
              <a:rPr kumimoji="1" lang="en-US" altLang="ja-JP" sz="2200" dirty="0"/>
              <a:t>with second-order equations of motion. </a:t>
            </a:r>
            <a:endParaRPr kumimoji="1" lang="ja-JP" altLang="en-US" sz="2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91064" y="2115141"/>
            <a:ext cx="6601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FF0000"/>
                </a:solidFill>
              </a:rPr>
              <a:t>A massive vector field can be the source of dark energy. 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cxnSp>
        <p:nvCxnSpPr>
          <p:cNvPr id="46" name="直線コネクタ 45"/>
          <p:cNvCxnSpPr>
            <a:cxnSpLocks/>
          </p:cNvCxnSpPr>
          <p:nvPr/>
        </p:nvCxnSpPr>
        <p:spPr>
          <a:xfrm>
            <a:off x="4500520" y="1702637"/>
            <a:ext cx="44123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28935" y="5064082"/>
            <a:ext cx="505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DOFs: 2 tensors   +   2 vectors   +   1 scalar  </a:t>
            </a:r>
            <a:endParaRPr kumimoji="1" lang="ja-JP" altLang="en-US" sz="2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34888" y="5388043"/>
            <a:ext cx="14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gravitational </a:t>
            </a:r>
          </a:p>
          <a:p>
            <a:pPr algn="ctr"/>
            <a:r>
              <a:rPr kumimoji="1" lang="en-US" altLang="ja-JP" dirty="0"/>
              <a:t>waves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44480" y="5397291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(transverse) 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00520" y="5398013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(longitudinal) </a:t>
            </a:r>
            <a:endParaRPr kumimoji="1" lang="ja-JP" altLang="en-US" dirty="0"/>
          </a:p>
        </p:txBody>
      </p:sp>
      <p:sp>
        <p:nvSpPr>
          <p:cNvPr id="49" name="TextBox 20"/>
          <p:cNvSpPr txBox="1"/>
          <p:nvPr/>
        </p:nvSpPr>
        <p:spPr>
          <a:xfrm>
            <a:off x="3649146" y="932732"/>
            <a:ext cx="2035624" cy="33855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ea typeface="Meiryo" charset="-128"/>
                <a:cs typeface="Meiryo" charset="-128"/>
              </a:rPr>
              <a:t>L. Heisenberg (2014),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sp>
        <p:nvSpPr>
          <p:cNvPr id="50" name="TextBox 22"/>
          <p:cNvSpPr txBox="1"/>
          <p:nvPr/>
        </p:nvSpPr>
        <p:spPr>
          <a:xfrm>
            <a:off x="5428850" y="934467"/>
            <a:ext cx="3483983" cy="338554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Meiryo" charset="-128"/>
                <a:cs typeface="Meiryo" charset="-128"/>
              </a:rPr>
              <a:t>J. B. Jimenez and L. Heisenberg </a:t>
            </a:r>
            <a:r>
              <a:rPr kumimoji="1" lang="en-US" altLang="ja-JP" sz="1600" dirty="0">
                <a:ea typeface="Meiryo" charset="-128"/>
                <a:cs typeface="Meiryo" charset="-128"/>
              </a:rPr>
              <a:t>(2016)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sp>
        <p:nvSpPr>
          <p:cNvPr id="51" name="TextBox 21"/>
          <p:cNvSpPr txBox="1"/>
          <p:nvPr/>
        </p:nvSpPr>
        <p:spPr>
          <a:xfrm>
            <a:off x="1974373" y="937183"/>
            <a:ext cx="196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G. </a:t>
            </a:r>
            <a:r>
              <a:rPr kumimoji="1" lang="en-US" altLang="ja-JP" sz="1600" dirty="0" err="1"/>
              <a:t>Tasinato</a:t>
            </a:r>
            <a:r>
              <a:rPr kumimoji="1" lang="en-US" altLang="ja-JP" sz="1600" dirty="0"/>
              <a:t> (2014),</a:t>
            </a:r>
            <a:endParaRPr kumimoji="1" lang="ja-JP" altLang="en-US" sz="1600" dirty="0"/>
          </a:p>
        </p:txBody>
      </p:sp>
      <p:sp>
        <p:nvSpPr>
          <p:cNvPr id="55" name="左大かっこ 54"/>
          <p:cNvSpPr/>
          <p:nvPr/>
        </p:nvSpPr>
        <p:spPr>
          <a:xfrm rot="10800000">
            <a:off x="2862722" y="5467155"/>
            <a:ext cx="77613" cy="567217"/>
          </a:xfrm>
          <a:prstGeom prst="leftBracket">
            <a:avLst>
              <a:gd name="adj" fmla="val 1336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8DE081-B4DD-B645-8AC4-94543D05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073" y="4474863"/>
            <a:ext cx="1957746" cy="1193904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125781F9-5008-9242-BAC6-36CAA49265EE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5591647" y="1788908"/>
            <a:ext cx="355132" cy="3262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左大かっこ 53">
            <a:extLst>
              <a:ext uri="{FF2B5EF4-FFF2-40B4-BE49-F238E27FC236}">
                <a16:creationId xmlns:a16="http://schemas.microsoft.com/office/drawing/2014/main" id="{F4747357-50C5-AB48-9AD8-263296E4BD1E}"/>
              </a:ext>
            </a:extLst>
          </p:cNvPr>
          <p:cNvSpPr/>
          <p:nvPr/>
        </p:nvSpPr>
        <p:spPr>
          <a:xfrm>
            <a:off x="1516167" y="5467155"/>
            <a:ext cx="77613" cy="567217"/>
          </a:xfrm>
          <a:prstGeom prst="leftBracket">
            <a:avLst>
              <a:gd name="adj" fmla="val 1336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F5BB50-C784-004C-BE5A-5007AB21C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955" y="3321272"/>
            <a:ext cx="902467" cy="196577"/>
          </a:xfrm>
          <a:prstGeom prst="rect">
            <a:avLst/>
          </a:prstGeom>
          <a:solidFill>
            <a:srgbClr val="6FF6D6"/>
          </a:solidFill>
        </p:spPr>
      </p:pic>
      <p:sp>
        <p:nvSpPr>
          <p:cNvPr id="29" name="スライド番号プレースホルダー 11">
            <a:extLst>
              <a:ext uri="{FF2B5EF4-FFF2-40B4-BE49-F238E27FC236}">
                <a16:creationId xmlns:a16="http://schemas.microsoft.com/office/drawing/2014/main" id="{1BBE5045-30AD-A74C-A918-5AEEF7CB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4/12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4E59FF-7C59-5946-A02A-BAACB8F82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02" y="3131259"/>
            <a:ext cx="6400800" cy="7229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2BB476-BEBD-0943-BAEB-0E8BCC561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3555" y="4070328"/>
            <a:ext cx="2095601" cy="1086608"/>
          </a:xfrm>
          <a:prstGeom prst="rect">
            <a:avLst/>
          </a:prstGeom>
        </p:spPr>
      </p:pic>
      <p:sp>
        <p:nvSpPr>
          <p:cNvPr id="30" name="右矢印 29">
            <a:extLst>
              <a:ext uri="{FF2B5EF4-FFF2-40B4-BE49-F238E27FC236}">
                <a16:creationId xmlns:a16="http://schemas.microsoft.com/office/drawing/2014/main" id="{6555BF3F-EA6B-624B-A248-95AA027EC24A}"/>
              </a:ext>
            </a:extLst>
          </p:cNvPr>
          <p:cNvSpPr/>
          <p:nvPr/>
        </p:nvSpPr>
        <p:spPr>
          <a:xfrm>
            <a:off x="465174" y="4194046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EECF49F4-8DE4-A64C-AEFE-A337078ADD37}"/>
              </a:ext>
            </a:extLst>
          </p:cNvPr>
          <p:cNvSpPr/>
          <p:nvPr/>
        </p:nvSpPr>
        <p:spPr>
          <a:xfrm>
            <a:off x="476060" y="5162877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7528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/>
        </p:nvSpPr>
        <p:spPr>
          <a:xfrm>
            <a:off x="991424" y="3151539"/>
            <a:ext cx="4874568" cy="428991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488" y="206481"/>
            <a:ext cx="8243741" cy="685308"/>
          </a:xfrm>
        </p:spPr>
        <p:txBody>
          <a:bodyPr/>
          <a:lstStyle/>
          <a:p>
            <a:r>
              <a:rPr lang="en-US" altLang="ja-JP" dirty="0"/>
              <a:t>Concrete dark energy models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0561" y="2622382"/>
            <a:ext cx="2844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The concrete models </a:t>
            </a:r>
            <a:endParaRPr kumimoji="1" lang="ja-JP" altLang="en-US" sz="2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89493" y="3772142"/>
            <a:ext cx="8104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The cubic vector </a:t>
            </a:r>
            <a:r>
              <a:rPr kumimoji="1" lang="en-US" altLang="ja-JP" sz="2200" dirty="0" err="1"/>
              <a:t>Galileon</a:t>
            </a:r>
            <a:r>
              <a:rPr kumimoji="1" lang="en-US" altLang="ja-JP" sz="2200" dirty="0"/>
              <a:t> corresponds to the case with                         .</a:t>
            </a:r>
            <a:endParaRPr kumimoji="1" lang="ja-JP" altLang="en-US" sz="2200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335" y="3851997"/>
            <a:ext cx="1416182" cy="250376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601520" y="4343481"/>
            <a:ext cx="6442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When            , there are the solutions characterized by  </a:t>
            </a:r>
            <a:endParaRPr kumimoji="1" lang="ja-JP" altLang="en-US" sz="2200" dirty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847" y="4837066"/>
            <a:ext cx="1685457" cy="4238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8" name="テキスト ボックス 47"/>
          <p:cNvSpPr txBox="1"/>
          <p:nvPr/>
        </p:nvSpPr>
        <p:spPr>
          <a:xfrm>
            <a:off x="2331388" y="5341098"/>
            <a:ext cx="5600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     grows with the decrease of      to give rise to </a:t>
            </a:r>
          </a:p>
          <a:p>
            <a:r>
              <a:rPr lang="en-US" altLang="ja-JP" sz="2200" dirty="0"/>
              <a:t> the late-time cosmic acceleration.</a:t>
            </a: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029" y="5441254"/>
            <a:ext cx="158216" cy="26105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992" y="5452892"/>
            <a:ext cx="234902" cy="189438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005" y="4456703"/>
            <a:ext cx="629766" cy="251907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7504562" y="3277235"/>
            <a:ext cx="13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: constants. </a:t>
            </a:r>
            <a:endParaRPr kumimoji="1"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69947A-CBB3-B449-B14C-9B86D755A7EC}"/>
              </a:ext>
            </a:extLst>
          </p:cNvPr>
          <p:cNvSpPr/>
          <p:nvPr/>
        </p:nvSpPr>
        <p:spPr>
          <a:xfrm>
            <a:off x="4348085" y="2087693"/>
            <a:ext cx="304938" cy="317470"/>
          </a:xfrm>
          <a:prstGeom prst="rect">
            <a:avLst/>
          </a:prstGeom>
          <a:solidFill>
            <a:srgbClr val="A8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9E613A5-DFF8-D547-A81F-8F9CF637BED4}"/>
              </a:ext>
            </a:extLst>
          </p:cNvPr>
          <p:cNvSpPr/>
          <p:nvPr/>
        </p:nvSpPr>
        <p:spPr>
          <a:xfrm>
            <a:off x="5647489" y="2099774"/>
            <a:ext cx="323816" cy="329019"/>
          </a:xfrm>
          <a:prstGeom prst="rect">
            <a:avLst/>
          </a:prstGeom>
          <a:solidFill>
            <a:srgbClr val="A8E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16FF23C-0A12-A54C-8E91-F0950CAD5B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0251" y="1080529"/>
            <a:ext cx="2848935" cy="28033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663DFBD-7AAE-CF45-BD8F-A03E14C7E7E2}"/>
              </a:ext>
            </a:extLst>
          </p:cNvPr>
          <p:cNvSpPr txBox="1"/>
          <p:nvPr/>
        </p:nvSpPr>
        <p:spPr>
          <a:xfrm>
            <a:off x="265609" y="1512554"/>
            <a:ext cx="7611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The components of a vector field with the scalar perturbations: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1DC8F48-F2F1-E24A-87B8-05209A93C85D}"/>
              </a:ext>
            </a:extLst>
          </p:cNvPr>
          <p:cNvSpPr txBox="1"/>
          <p:nvPr/>
        </p:nvSpPr>
        <p:spPr>
          <a:xfrm>
            <a:off x="261320" y="989160"/>
            <a:ext cx="352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/>
              <a:t>・</a:t>
            </a:r>
            <a:r>
              <a:rPr kumimoji="1" lang="en-US" altLang="ja-JP" sz="2200" dirty="0"/>
              <a:t> The flat FLRW background: 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91CD851A-4538-0544-AD13-323C7434F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420" y="1927589"/>
            <a:ext cx="3378346" cy="621388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F1DAD1F-FDFB-634F-9769-B7F02A2F231C}"/>
              </a:ext>
            </a:extLst>
          </p:cNvPr>
          <p:cNvCxnSpPr>
            <a:cxnSpLocks/>
          </p:cNvCxnSpPr>
          <p:nvPr/>
        </p:nvCxnSpPr>
        <p:spPr>
          <a:xfrm>
            <a:off x="4878595" y="1897852"/>
            <a:ext cx="2772271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48F755-E725-334A-87DF-5673BAB5D228}"/>
              </a:ext>
            </a:extLst>
          </p:cNvPr>
          <p:cNvSpPr txBox="1"/>
          <p:nvPr/>
        </p:nvSpPr>
        <p:spPr>
          <a:xfrm>
            <a:off x="3853783" y="4845562"/>
            <a:ext cx="69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with</a:t>
            </a:r>
            <a:endParaRPr kumimoji="1" lang="ja-JP" altLang="en-US" sz="2200" dirty="0"/>
          </a:p>
        </p:txBody>
      </p:sp>
      <p:sp>
        <p:nvSpPr>
          <p:cNvPr id="39" name="スライド番号プレースホルダー 11">
            <a:extLst>
              <a:ext uri="{FF2B5EF4-FFF2-40B4-BE49-F238E27FC236}">
                <a16:creationId xmlns:a16="http://schemas.microsoft.com/office/drawing/2014/main" id="{9C8A281A-F09C-8F4B-9D25-42AF027F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5/12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29B108-A2FB-F343-BC6C-31D50E398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714" y="-850623"/>
            <a:ext cx="4693016" cy="3445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62E4327-BF00-B74F-B45A-1C59E09BF2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6762" y="4945827"/>
            <a:ext cx="2781355" cy="26024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15E1145-8BD2-174A-95F5-5109F68DFF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178" y="3340564"/>
            <a:ext cx="1306573" cy="223404"/>
          </a:xfrm>
          <a:prstGeom prst="rect">
            <a:avLst/>
          </a:prstGeom>
        </p:spPr>
      </p:pic>
      <p:sp>
        <p:nvSpPr>
          <p:cNvPr id="37" name="右矢印 36">
            <a:extLst>
              <a:ext uri="{FF2B5EF4-FFF2-40B4-BE49-F238E27FC236}">
                <a16:creationId xmlns:a16="http://schemas.microsoft.com/office/drawing/2014/main" id="{F100F7B7-DECC-9E43-86D2-D4C577548863}"/>
              </a:ext>
            </a:extLst>
          </p:cNvPr>
          <p:cNvSpPr/>
          <p:nvPr/>
        </p:nvSpPr>
        <p:spPr>
          <a:xfrm>
            <a:off x="574029" y="3900312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40" name="右矢印 39">
            <a:extLst>
              <a:ext uri="{FF2B5EF4-FFF2-40B4-BE49-F238E27FC236}">
                <a16:creationId xmlns:a16="http://schemas.microsoft.com/office/drawing/2014/main" id="{656FB60B-28DA-EC44-8687-5F0D77F4266F}"/>
              </a:ext>
            </a:extLst>
          </p:cNvPr>
          <p:cNvSpPr/>
          <p:nvPr/>
        </p:nvSpPr>
        <p:spPr>
          <a:xfrm>
            <a:off x="1989175" y="5478565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0211D0-1212-C74D-B861-FD13519656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077" y="3241733"/>
            <a:ext cx="4881742" cy="31968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30185-5568-B04F-A0E3-3DAB70CD4C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5822" y="2996811"/>
            <a:ext cx="1566923" cy="2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DEC6B-DB3B-0443-8EB4-7A1DC83C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8" y="206481"/>
            <a:ext cx="8887455" cy="685308"/>
          </a:xfrm>
        </p:spPr>
        <p:txBody>
          <a:bodyPr>
            <a:normAutofit/>
          </a:bodyPr>
          <a:lstStyle/>
          <a:p>
            <a:r>
              <a:rPr lang="en-US" altLang="ja-JP" dirty="0">
                <a:ea typeface="メイリオ"/>
                <a:cs typeface="メイリオ"/>
              </a:rPr>
              <a:t>Dark energy equation of state in GP theories</a:t>
            </a:r>
            <a:endParaRPr kumimoji="1" lang="ja-JP" alt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D834AB2-AEAE-8E44-BC58-30B0C079BC91}"/>
              </a:ext>
            </a:extLst>
          </p:cNvPr>
          <p:cNvSpPr txBox="1"/>
          <p:nvPr/>
        </p:nvSpPr>
        <p:spPr>
          <a:xfrm>
            <a:off x="434353" y="4470728"/>
            <a:ext cx="4640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T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he combined analysis of </a:t>
            </a:r>
            <a:r>
              <a:rPr kumimoji="1" lang="en-US" altLang="ja-JP" sz="2200" dirty="0" err="1">
                <a:ea typeface="Meiryo" charset="-128"/>
                <a:cs typeface="Meiryo" charset="-128"/>
              </a:rPr>
              <a:t>SNIa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, </a:t>
            </a:r>
          </a:p>
          <a:p>
            <a:r>
              <a:rPr kumimoji="1" lang="en-US" altLang="ja-JP" sz="2200" dirty="0">
                <a:ea typeface="Meiryo" charset="-128"/>
                <a:cs typeface="Meiryo" charset="-128"/>
              </a:rPr>
              <a:t>CMB, BAO,       and </a:t>
            </a:r>
            <a:r>
              <a:rPr lang="en-US" altLang="ja-JP" sz="2200" dirty="0">
                <a:ea typeface="Meiryo" charset="-128"/>
                <a:cs typeface="Meiryo" charset="-128"/>
              </a:rPr>
              <a:t>RSD showed that    </a:t>
            </a:r>
          </a:p>
          <a:p>
            <a:r>
              <a:rPr lang="en-US" altLang="ja-JP" sz="2200" dirty="0">
                <a:ea typeface="Meiryo" charset="-128"/>
                <a:cs typeface="Meiryo" charset="-128"/>
              </a:rPr>
              <a:t>   </a:t>
            </a:r>
          </a:p>
        </p:txBody>
      </p:sp>
      <p:pic>
        <p:nvPicPr>
          <p:cNvPr id="6" name="Picture 6" descr="EOS.pdf">
            <a:extLst>
              <a:ext uri="{FF2B5EF4-FFF2-40B4-BE49-F238E27FC236}">
                <a16:creationId xmlns:a16="http://schemas.microsoft.com/office/drawing/2014/main" id="{E8F41672-F5A0-4240-A980-4AF822714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10802" r="46990" b="60051"/>
          <a:stretch/>
        </p:blipFill>
        <p:spPr>
          <a:xfrm>
            <a:off x="4249424" y="2033355"/>
            <a:ext cx="4704200" cy="4517917"/>
          </a:xfrm>
          <a:prstGeom prst="rect">
            <a:avLst/>
          </a:prstGeom>
        </p:spPr>
      </p:pic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13FB9799-3767-B343-BC73-9D9CF389C981}"/>
              </a:ext>
            </a:extLst>
          </p:cNvPr>
          <p:cNvCxnSpPr/>
          <p:nvPr/>
        </p:nvCxnSpPr>
        <p:spPr>
          <a:xfrm flipV="1">
            <a:off x="7220950" y="3480138"/>
            <a:ext cx="0" cy="135671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3">
            <a:extLst>
              <a:ext uri="{FF2B5EF4-FFF2-40B4-BE49-F238E27FC236}">
                <a16:creationId xmlns:a16="http://schemas.microsoft.com/office/drawing/2014/main" id="{CDF1BAFF-CD69-EA44-B571-89FD336BE48D}"/>
              </a:ext>
            </a:extLst>
          </p:cNvPr>
          <p:cNvSpPr txBox="1"/>
          <p:nvPr/>
        </p:nvSpPr>
        <p:spPr>
          <a:xfrm>
            <a:off x="7300732" y="4388198"/>
            <a:ext cx="116650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Smaller</a:t>
            </a:r>
            <a:endParaRPr kumimoji="1" lang="ja-JP" altLang="en-US" dirty="0">
              <a:ea typeface="Meiryo" charset="-128"/>
              <a:cs typeface="Meiryo" charset="-128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18107C7-1A30-AF44-B7C6-DE3C5C94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46" y="4466624"/>
            <a:ext cx="143125" cy="16220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B519CA2-817E-4647-9ABF-929108F5C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08" y="2627974"/>
            <a:ext cx="210055" cy="172354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3862FE3-1F2C-0746-837C-B35C05423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17" y="2973790"/>
            <a:ext cx="355478" cy="172354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3F1C78FE-CD12-A342-A6AD-30DF5DDB8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562" y="1458874"/>
            <a:ext cx="1742740" cy="244457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BA90BEEC-97B4-D84D-A94A-77066E19F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3562" y="1896841"/>
            <a:ext cx="1253826" cy="244457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191038F4-3345-F24E-AAB4-CD5FAAF10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3562" y="1015479"/>
            <a:ext cx="2168568" cy="291771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080D552F-978C-F94A-A1BA-D7048E7DEAAB}"/>
              </a:ext>
            </a:extLst>
          </p:cNvPr>
          <p:cNvSpPr txBox="1"/>
          <p:nvPr/>
        </p:nvSpPr>
        <p:spPr>
          <a:xfrm>
            <a:off x="4735171" y="982004"/>
            <a:ext cx="1986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altLang="ja-JP" sz="2200" dirty="0">
                <a:ea typeface="Meiryo" charset="-128"/>
                <a:cs typeface="Meiryo" charset="-128"/>
              </a:rPr>
              <a:t>Radiation era</a:t>
            </a:r>
            <a:r>
              <a:rPr lang="ja-JP" altLang="en-US" sz="2200">
                <a:ea typeface="Meiryo" charset="-128"/>
                <a:cs typeface="Meiryo" charset="-128"/>
              </a:rPr>
              <a:t>：</a:t>
            </a:r>
            <a:endParaRPr lang="en-US" altLang="ja-JP" sz="2200" dirty="0">
              <a:ea typeface="Meiryo" charset="-128"/>
              <a:cs typeface="Meiryo" charset="-128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0FF07A5-20EB-FF47-86BF-71069A32AD0E}"/>
              </a:ext>
            </a:extLst>
          </p:cNvPr>
          <p:cNvSpPr txBox="1"/>
          <p:nvPr/>
        </p:nvSpPr>
        <p:spPr>
          <a:xfrm>
            <a:off x="749722" y="3486847"/>
            <a:ext cx="318433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The solutions converge to </a:t>
            </a:r>
          </a:p>
          <a:p>
            <a:r>
              <a:rPr lang="en-US" altLang="ja-JP" sz="2200" dirty="0">
                <a:ea typeface="Meiryo" charset="-128"/>
                <a:cs typeface="Meiryo" charset="-128"/>
              </a:rPr>
              <a:t>a </a:t>
            </a:r>
            <a:r>
              <a:rPr lang="en-US" altLang="ja-JP" sz="2200" dirty="0">
                <a:solidFill>
                  <a:srgbClr val="FF0000"/>
                </a:solidFill>
                <a:ea typeface="Meiryo" charset="-128"/>
                <a:cs typeface="Meiryo" charset="-128"/>
              </a:rPr>
              <a:t>de Sitter attractor</a:t>
            </a:r>
            <a:r>
              <a:rPr lang="en-US" altLang="ja-JP" sz="2200" dirty="0">
                <a:ea typeface="Meiryo" charset="-128"/>
                <a:cs typeface="Meiryo" charset="-128"/>
              </a:rPr>
              <a:t>.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cxnSp>
        <p:nvCxnSpPr>
          <p:cNvPr id="17" name="Straight Arrow Connector 21">
            <a:extLst>
              <a:ext uri="{FF2B5EF4-FFF2-40B4-BE49-F238E27FC236}">
                <a16:creationId xmlns:a16="http://schemas.microsoft.com/office/drawing/2014/main" id="{E3D64EB6-D210-6643-A678-CA00A04D3E9F}"/>
              </a:ext>
            </a:extLst>
          </p:cNvPr>
          <p:cNvCxnSpPr/>
          <p:nvPr/>
        </p:nvCxnSpPr>
        <p:spPr>
          <a:xfrm flipV="1">
            <a:off x="3861734" y="1629311"/>
            <a:ext cx="809759" cy="7607"/>
          </a:xfrm>
          <a:prstGeom prst="straightConnector1">
            <a:avLst/>
          </a:prstGeom>
          <a:ln w="77216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2">
            <a:extLst>
              <a:ext uri="{FF2B5EF4-FFF2-40B4-BE49-F238E27FC236}">
                <a16:creationId xmlns:a16="http://schemas.microsoft.com/office/drawing/2014/main" id="{E83726BE-A9E3-F34D-B2B5-CCC67D5151AE}"/>
              </a:ext>
            </a:extLst>
          </p:cNvPr>
          <p:cNvSpPr txBox="1"/>
          <p:nvPr/>
        </p:nvSpPr>
        <p:spPr>
          <a:xfrm>
            <a:off x="434353" y="5624707"/>
            <a:ext cx="440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ea typeface="Meiryo" charset="-128"/>
                <a:cs typeface="Meiryo" charset="-128"/>
              </a:rPr>
              <a:t>A. De Felice, L. Heisenberg and S. </a:t>
            </a:r>
            <a:r>
              <a:rPr lang="en-US" altLang="ja-JP" sz="1600" dirty="0" err="1">
                <a:ea typeface="Meiryo" charset="-128"/>
                <a:cs typeface="Meiryo" charset="-128"/>
              </a:rPr>
              <a:t>Tsujikawa</a:t>
            </a:r>
            <a:r>
              <a:rPr lang="en-US" altLang="ja-JP" sz="1600" dirty="0">
                <a:ea typeface="Meiryo" charset="-128"/>
                <a:cs typeface="Meiryo" charset="-128"/>
              </a:rPr>
              <a:t> </a:t>
            </a:r>
            <a:r>
              <a:rPr lang="is-IS" altLang="ja-JP" sz="1600" dirty="0">
                <a:ea typeface="Meiryo" charset="-128"/>
                <a:cs typeface="Meiryo" charset="-128"/>
              </a:rPr>
              <a:t> (2017)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pic>
        <p:nvPicPr>
          <p:cNvPr id="19" name="Picture 23">
            <a:extLst>
              <a:ext uri="{FF2B5EF4-FFF2-40B4-BE49-F238E27FC236}">
                <a16:creationId xmlns:a16="http://schemas.microsoft.com/office/drawing/2014/main" id="{83B334E4-30EA-9F40-9DF2-B9F1F2B7BC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66" y="2113226"/>
            <a:ext cx="1015239" cy="28243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7184C6F8-1EA5-B34F-B359-392DD229EECA}"/>
              </a:ext>
            </a:extLst>
          </p:cNvPr>
          <p:cNvSpPr txBox="1"/>
          <p:nvPr/>
        </p:nvSpPr>
        <p:spPr>
          <a:xfrm>
            <a:off x="930783" y="2883517"/>
            <a:ext cx="233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: DE density parameter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AAC83-070E-724A-86DA-D8AC9C2F7AE5}"/>
              </a:ext>
            </a:extLst>
          </p:cNvPr>
          <p:cNvSpPr txBox="1"/>
          <p:nvPr/>
        </p:nvSpPr>
        <p:spPr>
          <a:xfrm>
            <a:off x="757481" y="2564319"/>
            <a:ext cx="296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: Radiation density parameter</a:t>
            </a: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75EFD5F6-56C5-F944-9555-62D20FE38D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57161" y="5286370"/>
            <a:ext cx="153554" cy="174029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C4DB8CE8-2649-0A45-8693-219E7FE07C6E}"/>
              </a:ext>
            </a:extLst>
          </p:cNvPr>
          <p:cNvSpPr txBox="1"/>
          <p:nvPr/>
        </p:nvSpPr>
        <p:spPr>
          <a:xfrm>
            <a:off x="5936704" y="5039503"/>
            <a:ext cx="146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ea typeface="Meiryo" charset="-128"/>
                <a:cs typeface="Meiryo" charset="-128"/>
              </a:rPr>
              <a:t>Vector </a:t>
            </a:r>
            <a:r>
              <a:rPr kumimoji="1" lang="en-US" altLang="ja-JP" sz="1600" dirty="0" err="1">
                <a:ea typeface="Meiryo" charset="-128"/>
                <a:cs typeface="Meiryo" charset="-128"/>
              </a:rPr>
              <a:t>Galileon</a:t>
            </a:r>
            <a:endParaRPr kumimoji="1" lang="en-US" altLang="ja-JP" sz="1600" dirty="0">
              <a:ea typeface="Meiryo" charset="-128"/>
              <a:cs typeface="Meiryo" charset="-128"/>
            </a:endParaRPr>
          </a:p>
          <a:p>
            <a:pPr algn="ctr"/>
            <a:r>
              <a:rPr lang="en-US" altLang="ja-JP" sz="1600" dirty="0">
                <a:ea typeface="Meiryo" charset="-128"/>
                <a:cs typeface="Meiryo" charset="-128"/>
              </a:rPr>
              <a:t>(            )</a:t>
            </a:r>
            <a:endParaRPr kumimoji="1" lang="ja-JP" altLang="en-US" sz="1600" dirty="0">
              <a:ea typeface="Meiryo" charset="-128"/>
              <a:cs typeface="Meiryo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EEFE3A6-86AF-0F46-A7F5-A82E941BA1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9366" y="3273469"/>
            <a:ext cx="703848" cy="16944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869BF64-C022-BF41-BDDF-2D32B9EC36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9366" y="3966037"/>
            <a:ext cx="703848" cy="1694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1BECFB6-460E-7D46-82CD-9CE1DA46E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4187" y="5364102"/>
            <a:ext cx="514852" cy="16944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A74EC9A-CC02-334A-AF99-00352EBEF7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6517" y="5275053"/>
            <a:ext cx="3067538" cy="29177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A48B8293-5628-4D44-A227-78D8910A71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991" y="1145588"/>
            <a:ext cx="2949127" cy="676333"/>
          </a:xfrm>
          <a:prstGeom prst="rect">
            <a:avLst/>
          </a:prstGeom>
          <a:ln w="15875">
            <a:noFill/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D2E91AD-F5F9-634F-940C-427A0341AA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98399" y="4925528"/>
            <a:ext cx="306080" cy="22591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65ABAB-E466-8543-A7AD-4849269AE215}"/>
              </a:ext>
            </a:extLst>
          </p:cNvPr>
          <p:cNvSpPr txBox="1"/>
          <p:nvPr/>
        </p:nvSpPr>
        <p:spPr>
          <a:xfrm>
            <a:off x="1470905" y="2033355"/>
            <a:ext cx="364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: Deviation from ΛCDM model</a:t>
            </a:r>
            <a:endParaRPr kumimoji="1" lang="ja-JP" altLang="en-US" sz="2000" dirty="0"/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626D8774-BAAF-CD4D-A9F7-4A33648F9BD9}"/>
              </a:ext>
            </a:extLst>
          </p:cNvPr>
          <p:cNvSpPr txBox="1"/>
          <p:nvPr/>
        </p:nvSpPr>
        <p:spPr>
          <a:xfrm>
            <a:off x="4836738" y="1399486"/>
            <a:ext cx="18844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altLang="ja-JP" sz="2200" dirty="0">
                <a:ea typeface="Meiryo" charset="-128"/>
                <a:cs typeface="Meiryo" charset="-128"/>
              </a:rPr>
              <a:t>   Matter era</a:t>
            </a:r>
            <a:r>
              <a:rPr kumimoji="1" lang="ja-JP" altLang="en-US" sz="2200">
                <a:ea typeface="Meiryo" charset="-128"/>
                <a:cs typeface="Meiryo" charset="-128"/>
              </a:rPr>
              <a:t>：</a:t>
            </a:r>
            <a:endParaRPr kumimoji="1" lang="en-US" altLang="ja-JP" sz="2200" dirty="0">
              <a:ea typeface="Meiryo" charset="-128"/>
              <a:cs typeface="Meiryo" charset="-128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F613C3D3-185E-5342-B448-0B1102BDF94C}"/>
              </a:ext>
            </a:extLst>
          </p:cNvPr>
          <p:cNvSpPr txBox="1"/>
          <p:nvPr/>
        </p:nvSpPr>
        <p:spPr>
          <a:xfrm>
            <a:off x="4858770" y="1841228"/>
            <a:ext cx="18662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altLang="ja-JP" sz="2200" dirty="0">
                <a:ea typeface="Meiryo" charset="-128"/>
                <a:cs typeface="Meiryo" charset="-128"/>
              </a:rPr>
              <a:t>de Sitter era</a:t>
            </a:r>
            <a:r>
              <a:rPr lang="ja-JP" altLang="en-US" sz="2200" dirty="0">
                <a:ea typeface="Meiryo" charset="-128"/>
                <a:cs typeface="Meiryo" charset="-128"/>
              </a:rPr>
              <a:t>：</a:t>
            </a:r>
            <a:endParaRPr kumimoji="1" lang="ja-JP" altLang="en-US" sz="2200" dirty="0">
              <a:ea typeface="Meiryo" charset="-128"/>
              <a:cs typeface="Meiryo" charset="-128"/>
            </a:endParaRPr>
          </a:p>
        </p:txBody>
      </p:sp>
      <p:sp>
        <p:nvSpPr>
          <p:cNvPr id="38" name="スライド番号プレースホルダー 11">
            <a:extLst>
              <a:ext uri="{FF2B5EF4-FFF2-40B4-BE49-F238E27FC236}">
                <a16:creationId xmlns:a16="http://schemas.microsoft.com/office/drawing/2014/main" id="{5532DB99-C8A1-6A40-A4D0-AC48336F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6/12</a:t>
            </a:r>
          </a:p>
        </p:txBody>
      </p:sp>
    </p:spTree>
    <p:extLst>
      <p:ext uri="{BB962C8B-B14F-4D97-AF65-F5344CB8AC3E}">
        <p14:creationId xmlns:p14="http://schemas.microsoft.com/office/powerpoint/2010/main" val="322732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C6B16AD-E4AE-394D-BBF7-7345C6C0AD97}"/>
              </a:ext>
            </a:extLst>
          </p:cNvPr>
          <p:cNvSpPr/>
          <p:nvPr/>
        </p:nvSpPr>
        <p:spPr>
          <a:xfrm>
            <a:off x="4909466" y="3588774"/>
            <a:ext cx="211174" cy="37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D26A31B4-A136-8E49-B09E-A80E69701595}"/>
              </a:ext>
            </a:extLst>
          </p:cNvPr>
          <p:cNvSpPr/>
          <p:nvPr/>
        </p:nvSpPr>
        <p:spPr>
          <a:xfrm>
            <a:off x="4889146" y="2790157"/>
            <a:ext cx="211174" cy="37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Evolution of matter density perturbations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225" y="3644707"/>
            <a:ext cx="2038350" cy="628650"/>
          </a:xfrm>
          <a:prstGeom prst="rect">
            <a:avLst/>
          </a:prstGeom>
        </p:spPr>
      </p:pic>
      <p:sp>
        <p:nvSpPr>
          <p:cNvPr id="44" name="TextBox 16">
            <a:extLst>
              <a:ext uri="{FF2B5EF4-FFF2-40B4-BE49-F238E27FC236}">
                <a16:creationId xmlns:a16="http://schemas.microsoft.com/office/drawing/2014/main" id="{2458428E-AA7F-5649-89E8-4D0BDCB8109A}"/>
              </a:ext>
            </a:extLst>
          </p:cNvPr>
          <p:cNvSpPr txBox="1"/>
          <p:nvPr/>
        </p:nvSpPr>
        <p:spPr>
          <a:xfrm>
            <a:off x="495462" y="1660079"/>
            <a:ext cx="858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In Fourier space with the </a:t>
            </a:r>
            <a:r>
              <a:rPr lang="en-US" altLang="ja-JP" sz="2200" dirty="0" err="1">
                <a:ea typeface="Meiryo" charset="-128"/>
                <a:cs typeface="Meiryo" charset="-128"/>
              </a:rPr>
              <a:t>comoving</a:t>
            </a:r>
            <a:r>
              <a:rPr lang="en-US" altLang="ja-JP" sz="2200" dirty="0">
                <a:ea typeface="Meiryo" charset="-128"/>
                <a:cs typeface="Meiryo" charset="-128"/>
              </a:rPr>
              <a:t> wave number    , </a:t>
            </a:r>
          </a:p>
          <a:p>
            <a:r>
              <a:rPr lang="en-US" altLang="ja-JP" sz="2200" dirty="0">
                <a:ea typeface="Meiryo" charset="-128"/>
                <a:cs typeface="Meiryo" charset="-128"/>
              </a:rPr>
              <a:t>these potential are related 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with the matter density contrast    , as</a:t>
            </a:r>
            <a:endParaRPr lang="en-US" altLang="ja-JP" sz="2200" dirty="0">
              <a:ea typeface="Meiryo" charset="-128"/>
              <a:cs typeface="Meiryo" charset="-128"/>
            </a:endParaRPr>
          </a:p>
        </p:txBody>
      </p:sp>
      <p:pic>
        <p:nvPicPr>
          <p:cNvPr id="48" name="Picture 7">
            <a:extLst>
              <a:ext uri="{FF2B5EF4-FFF2-40B4-BE49-F238E27FC236}">
                <a16:creationId xmlns:a16="http://schemas.microsoft.com/office/drawing/2014/main" id="{F4A3762E-E539-4A43-BD62-655E4C30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55" y="1793206"/>
            <a:ext cx="110869" cy="1695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C07E226-0E86-9640-A4E9-520849877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039" y="2105236"/>
            <a:ext cx="111561" cy="200809"/>
          </a:xfrm>
          <a:prstGeom prst="rect">
            <a:avLst/>
          </a:prstGeom>
        </p:spPr>
      </p:pic>
      <p:sp>
        <p:nvSpPr>
          <p:cNvPr id="47" name="スライド番号プレースホルダー 11">
            <a:extLst>
              <a:ext uri="{FF2B5EF4-FFF2-40B4-BE49-F238E27FC236}">
                <a16:creationId xmlns:a16="http://schemas.microsoft.com/office/drawing/2014/main" id="{69CFDCF7-A528-7E47-9D75-A30C7EC2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7/12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1BD35F7-9B9E-8B46-86F6-D77819AE4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643" y="1644288"/>
            <a:ext cx="2305932" cy="59894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3B6DEC0-BF38-5B4C-8182-0EDFC3171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234" y="3472880"/>
            <a:ext cx="4118216" cy="57497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7C521B6-18BE-E147-B1AB-B2DE01220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554" y="4496995"/>
            <a:ext cx="2869016" cy="30976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768B34E-9B47-BB4E-80AD-9E747AF1A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762" y="4530357"/>
            <a:ext cx="1332088" cy="276471"/>
          </a:xfrm>
          <a:prstGeom prst="rect">
            <a:avLst/>
          </a:prstGeom>
        </p:spPr>
      </p:pic>
      <p:sp>
        <p:nvSpPr>
          <p:cNvPr id="56" name="TextBox 16">
            <a:extLst>
              <a:ext uri="{FF2B5EF4-FFF2-40B4-BE49-F238E27FC236}">
                <a16:creationId xmlns:a16="http://schemas.microsoft.com/office/drawing/2014/main" id="{5D45AFD3-C495-7845-9DA6-E4EA9F02572E}"/>
              </a:ext>
            </a:extLst>
          </p:cNvPr>
          <p:cNvSpPr txBox="1"/>
          <p:nvPr/>
        </p:nvSpPr>
        <p:spPr>
          <a:xfrm>
            <a:off x="6590500" y="4445699"/>
            <a:ext cx="874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In GR, </a:t>
            </a:r>
          </a:p>
        </p:txBody>
      </p:sp>
      <p:sp>
        <p:nvSpPr>
          <p:cNvPr id="57" name="角丸四角形吹き出し 56">
            <a:extLst>
              <a:ext uri="{FF2B5EF4-FFF2-40B4-BE49-F238E27FC236}">
                <a16:creationId xmlns:a16="http://schemas.microsoft.com/office/drawing/2014/main" id="{4324D1D6-E9CF-D145-B986-E184F93E466D}"/>
              </a:ext>
            </a:extLst>
          </p:cNvPr>
          <p:cNvSpPr/>
          <p:nvPr/>
        </p:nvSpPr>
        <p:spPr>
          <a:xfrm>
            <a:off x="6537421" y="4396932"/>
            <a:ext cx="2410853" cy="521694"/>
          </a:xfrm>
          <a:prstGeom prst="wedgeRoundRectCallout">
            <a:avLst>
              <a:gd name="adj1" fmla="val -66227"/>
              <a:gd name="adj2" fmla="val -535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68C489F3-9E29-5D41-969B-1B133548F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3230" y="2896420"/>
            <a:ext cx="1301487" cy="27360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2F2ED9D9-BBF7-D042-B59C-B463AD8D5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2993" y="1216470"/>
            <a:ext cx="521935" cy="231971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A76B490-8237-094E-B3D2-AB0E17F655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3234" y="2650448"/>
            <a:ext cx="3929200" cy="577823"/>
          </a:xfrm>
          <a:prstGeom prst="rect">
            <a:avLst/>
          </a:prstGeom>
        </p:spPr>
      </p:pic>
      <p:sp>
        <p:nvSpPr>
          <p:cNvPr id="67" name="TextBox 16">
            <a:extLst>
              <a:ext uri="{FF2B5EF4-FFF2-40B4-BE49-F238E27FC236}">
                <a16:creationId xmlns:a16="http://schemas.microsoft.com/office/drawing/2014/main" id="{14D6B4E7-9641-4240-A649-26E780EEFDE1}"/>
              </a:ext>
            </a:extLst>
          </p:cNvPr>
          <p:cNvSpPr txBox="1"/>
          <p:nvPr/>
        </p:nvSpPr>
        <p:spPr>
          <a:xfrm>
            <a:off x="504298" y="1077697"/>
            <a:ext cx="7024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We introduce gauge-invariant gravitational potentials:          </a:t>
            </a:r>
          </a:p>
        </p:txBody>
      </p:sp>
      <p:sp>
        <p:nvSpPr>
          <p:cNvPr id="70" name="TextBox 16">
            <a:extLst>
              <a:ext uri="{FF2B5EF4-FFF2-40B4-BE49-F238E27FC236}">
                <a16:creationId xmlns:a16="http://schemas.microsoft.com/office/drawing/2014/main" id="{AF352CF0-4997-A440-A7CF-A65CAE766AC6}"/>
              </a:ext>
            </a:extLst>
          </p:cNvPr>
          <p:cNvSpPr txBox="1"/>
          <p:nvPr/>
        </p:nvSpPr>
        <p:spPr>
          <a:xfrm>
            <a:off x="1084637" y="2776966"/>
            <a:ext cx="22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Newtonian potential:</a:t>
            </a: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1AFD7B82-9FE8-B74F-930B-437B19B67526}"/>
              </a:ext>
            </a:extLst>
          </p:cNvPr>
          <p:cNvSpPr txBox="1"/>
          <p:nvPr/>
        </p:nvSpPr>
        <p:spPr>
          <a:xfrm>
            <a:off x="891596" y="3593716"/>
            <a:ext cx="24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Weak lensing potential:</a:t>
            </a: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AD8C1ED2-95C5-3847-BFEF-13291E8985BD}"/>
              </a:ext>
            </a:extLst>
          </p:cNvPr>
          <p:cNvSpPr txBox="1"/>
          <p:nvPr/>
        </p:nvSpPr>
        <p:spPr>
          <a:xfrm>
            <a:off x="674696" y="4462475"/>
            <a:ext cx="281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The density contrast obeys</a:t>
            </a:r>
          </a:p>
        </p:txBody>
      </p:sp>
    </p:spTree>
    <p:extLst>
      <p:ext uri="{BB962C8B-B14F-4D97-AF65-F5344CB8AC3E}">
        <p14:creationId xmlns:p14="http://schemas.microsoft.com/office/powerpoint/2010/main" val="102205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C6B16AD-E4AE-394D-BBF7-7345C6C0AD97}"/>
              </a:ext>
            </a:extLst>
          </p:cNvPr>
          <p:cNvSpPr/>
          <p:nvPr/>
        </p:nvSpPr>
        <p:spPr>
          <a:xfrm>
            <a:off x="4909466" y="2956765"/>
            <a:ext cx="211174" cy="37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D26A31B4-A136-8E49-B09E-A80E69701595}"/>
              </a:ext>
            </a:extLst>
          </p:cNvPr>
          <p:cNvSpPr/>
          <p:nvPr/>
        </p:nvSpPr>
        <p:spPr>
          <a:xfrm>
            <a:off x="4889146" y="2252277"/>
            <a:ext cx="211174" cy="37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Evolution of matter density perturbations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225" y="3644707"/>
            <a:ext cx="2038350" cy="628650"/>
          </a:xfrm>
          <a:prstGeom prst="rect">
            <a:avLst/>
          </a:prstGeom>
        </p:spPr>
      </p:pic>
      <p:sp>
        <p:nvSpPr>
          <p:cNvPr id="44" name="TextBox 16">
            <a:extLst>
              <a:ext uri="{FF2B5EF4-FFF2-40B4-BE49-F238E27FC236}">
                <a16:creationId xmlns:a16="http://schemas.microsoft.com/office/drawing/2014/main" id="{2458428E-AA7F-5649-89E8-4D0BDCB8109A}"/>
              </a:ext>
            </a:extLst>
          </p:cNvPr>
          <p:cNvSpPr txBox="1"/>
          <p:nvPr/>
        </p:nvSpPr>
        <p:spPr>
          <a:xfrm>
            <a:off x="495462" y="1350798"/>
            <a:ext cx="858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In Fourier space with the </a:t>
            </a:r>
            <a:r>
              <a:rPr lang="en-US" altLang="ja-JP" sz="2200" dirty="0" err="1">
                <a:ea typeface="Meiryo" charset="-128"/>
                <a:cs typeface="Meiryo" charset="-128"/>
              </a:rPr>
              <a:t>comoving</a:t>
            </a:r>
            <a:r>
              <a:rPr lang="en-US" altLang="ja-JP" sz="2200" dirty="0">
                <a:ea typeface="Meiryo" charset="-128"/>
                <a:cs typeface="Meiryo" charset="-128"/>
              </a:rPr>
              <a:t> wave number    , </a:t>
            </a:r>
          </a:p>
          <a:p>
            <a:r>
              <a:rPr lang="en-US" altLang="ja-JP" sz="2200" dirty="0">
                <a:ea typeface="Meiryo" charset="-128"/>
                <a:cs typeface="Meiryo" charset="-128"/>
              </a:rPr>
              <a:t>these potential are related </a:t>
            </a:r>
            <a:r>
              <a:rPr kumimoji="1" lang="en-US" altLang="ja-JP" sz="2200" dirty="0">
                <a:ea typeface="Meiryo" charset="-128"/>
                <a:cs typeface="Meiryo" charset="-128"/>
              </a:rPr>
              <a:t>with the matter density contrast    , as</a:t>
            </a:r>
            <a:endParaRPr lang="en-US" altLang="ja-JP" sz="2200" dirty="0">
              <a:ea typeface="Meiryo" charset="-128"/>
              <a:cs typeface="Meiryo" charset="-128"/>
            </a:endParaRPr>
          </a:p>
        </p:txBody>
      </p:sp>
      <p:pic>
        <p:nvPicPr>
          <p:cNvPr id="48" name="Picture 7">
            <a:extLst>
              <a:ext uri="{FF2B5EF4-FFF2-40B4-BE49-F238E27FC236}">
                <a16:creationId xmlns:a16="http://schemas.microsoft.com/office/drawing/2014/main" id="{F4A3762E-E539-4A43-BD62-655E4C30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55" y="1483925"/>
            <a:ext cx="110869" cy="16956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C07E226-0E86-9640-A4E9-520849877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039" y="1795955"/>
            <a:ext cx="111561" cy="200809"/>
          </a:xfrm>
          <a:prstGeom prst="rect">
            <a:avLst/>
          </a:prstGeom>
        </p:spPr>
      </p:pic>
      <p:sp>
        <p:nvSpPr>
          <p:cNvPr id="47" name="スライド番号プレースホルダー 11">
            <a:extLst>
              <a:ext uri="{FF2B5EF4-FFF2-40B4-BE49-F238E27FC236}">
                <a16:creationId xmlns:a16="http://schemas.microsoft.com/office/drawing/2014/main" id="{69CFDCF7-A528-7E47-9D75-A30C7EC2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4502" y="6368257"/>
            <a:ext cx="984019" cy="365125"/>
          </a:xfrm>
        </p:spPr>
        <p:txBody>
          <a:bodyPr/>
          <a:lstStyle/>
          <a:p>
            <a:r>
              <a:rPr lang="en-US" dirty="0"/>
              <a:t>7/13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1BD35F7-9B9E-8B46-86F6-D77819AE4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643" y="1644288"/>
            <a:ext cx="2305932" cy="59894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3B6DEC0-BF38-5B4C-8182-0EDFC3171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234" y="2840871"/>
            <a:ext cx="4118216" cy="57497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2D5EAB1-48A5-624A-BE23-AFB823C0F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0845" y="4592112"/>
            <a:ext cx="2956390" cy="6893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7C521B6-18BE-E147-B1AB-B2DE012201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554" y="3636387"/>
            <a:ext cx="2869016" cy="30976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768B34E-9B47-BB4E-80AD-9E747AF1AA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2762" y="3669749"/>
            <a:ext cx="1332088" cy="27647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03C31A96-57EB-7C44-BB88-78C7C524C7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1369" y="5884364"/>
            <a:ext cx="1219641" cy="28697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CE521530-6B20-7048-9A6C-5D622D1969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2352" y="5856691"/>
            <a:ext cx="1516028" cy="31464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5" name="TextBox 16">
            <a:extLst>
              <a:ext uri="{FF2B5EF4-FFF2-40B4-BE49-F238E27FC236}">
                <a16:creationId xmlns:a16="http://schemas.microsoft.com/office/drawing/2014/main" id="{A333B48B-A7F3-F147-A5F9-4BC29447F303}"/>
              </a:ext>
            </a:extLst>
          </p:cNvPr>
          <p:cNvSpPr txBox="1"/>
          <p:nvPr/>
        </p:nvSpPr>
        <p:spPr>
          <a:xfrm>
            <a:off x="484312" y="4128641"/>
            <a:ext cx="7024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In cubic-order GP theories, generally,  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5D45AFD3-C495-7845-9DA6-E4EA9F02572E}"/>
              </a:ext>
            </a:extLst>
          </p:cNvPr>
          <p:cNvSpPr txBox="1"/>
          <p:nvPr/>
        </p:nvSpPr>
        <p:spPr>
          <a:xfrm>
            <a:off x="6590500" y="3585091"/>
            <a:ext cx="874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In GR, </a:t>
            </a:r>
          </a:p>
        </p:txBody>
      </p:sp>
      <p:sp>
        <p:nvSpPr>
          <p:cNvPr id="57" name="角丸四角形吹き出し 56">
            <a:extLst>
              <a:ext uri="{FF2B5EF4-FFF2-40B4-BE49-F238E27FC236}">
                <a16:creationId xmlns:a16="http://schemas.microsoft.com/office/drawing/2014/main" id="{4324D1D6-E9CF-D145-B986-E184F93E466D}"/>
              </a:ext>
            </a:extLst>
          </p:cNvPr>
          <p:cNvSpPr/>
          <p:nvPr/>
        </p:nvSpPr>
        <p:spPr>
          <a:xfrm>
            <a:off x="6537421" y="3536324"/>
            <a:ext cx="2410853" cy="521694"/>
          </a:xfrm>
          <a:prstGeom prst="wedgeRoundRectCallout">
            <a:avLst>
              <a:gd name="adj1" fmla="val -66227"/>
              <a:gd name="adj2" fmla="val -535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68C489F3-9E29-5D41-969B-1B133548F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3230" y="2896420"/>
            <a:ext cx="1301487" cy="273608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2F2ED9D9-BBF7-D042-B59C-B463AD8D54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2993" y="1108894"/>
            <a:ext cx="521935" cy="231971"/>
          </a:xfrm>
          <a:prstGeom prst="rect">
            <a:avLst/>
          </a:prstGeom>
        </p:spPr>
      </p:pic>
      <p:sp>
        <p:nvSpPr>
          <p:cNvPr id="61" name="右矢印 60">
            <a:extLst>
              <a:ext uri="{FF2B5EF4-FFF2-40B4-BE49-F238E27FC236}">
                <a16:creationId xmlns:a16="http://schemas.microsoft.com/office/drawing/2014/main" id="{FD3A45BD-C6D7-734A-8517-6F04E95E7A51}"/>
              </a:ext>
            </a:extLst>
          </p:cNvPr>
          <p:cNvSpPr/>
          <p:nvPr/>
        </p:nvSpPr>
        <p:spPr>
          <a:xfrm>
            <a:off x="306198" y="5419276"/>
            <a:ext cx="289874" cy="214646"/>
          </a:xfrm>
          <a:prstGeom prst="rightArrow">
            <a:avLst>
              <a:gd name="adj1" fmla="val 36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00"/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37042623-452D-DA49-A794-A35E1EB09E8A}"/>
              </a:ext>
            </a:extLst>
          </p:cNvPr>
          <p:cNvSpPr txBox="1"/>
          <p:nvPr/>
        </p:nvSpPr>
        <p:spPr>
          <a:xfrm>
            <a:off x="556316" y="5314119"/>
            <a:ext cx="8413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As long as the ghost and gradient instabilities are absent (                         ), 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0A996A8B-BA82-484B-A55C-E1E7877791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8446" y="5387232"/>
            <a:ext cx="1488385" cy="27783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A76B490-8237-094E-B3D2-AB0E17F65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3234" y="2112568"/>
            <a:ext cx="3929200" cy="577823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37852CC9-4383-5342-8E29-99B410B3D5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0540" y="5882532"/>
            <a:ext cx="698500" cy="254000"/>
          </a:xfrm>
          <a:prstGeom prst="rect">
            <a:avLst/>
          </a:prstGeom>
        </p:spPr>
      </p:pic>
      <p:sp>
        <p:nvSpPr>
          <p:cNvPr id="67" name="TextBox 16">
            <a:extLst>
              <a:ext uri="{FF2B5EF4-FFF2-40B4-BE49-F238E27FC236}">
                <a16:creationId xmlns:a16="http://schemas.microsoft.com/office/drawing/2014/main" id="{14D6B4E7-9641-4240-A649-26E780EEFDE1}"/>
              </a:ext>
            </a:extLst>
          </p:cNvPr>
          <p:cNvSpPr txBox="1"/>
          <p:nvPr/>
        </p:nvSpPr>
        <p:spPr>
          <a:xfrm>
            <a:off x="504298" y="970121"/>
            <a:ext cx="7024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ea typeface="Meiryo" charset="-128"/>
                <a:cs typeface="Meiryo" charset="-128"/>
              </a:rPr>
              <a:t>We introduce gauge-invariant gravitational potentials:          </a:t>
            </a:r>
          </a:p>
        </p:txBody>
      </p:sp>
      <p:sp>
        <p:nvSpPr>
          <p:cNvPr id="70" name="TextBox 16">
            <a:extLst>
              <a:ext uri="{FF2B5EF4-FFF2-40B4-BE49-F238E27FC236}">
                <a16:creationId xmlns:a16="http://schemas.microsoft.com/office/drawing/2014/main" id="{AF352CF0-4997-A440-A7CF-A65CAE766AC6}"/>
              </a:ext>
            </a:extLst>
          </p:cNvPr>
          <p:cNvSpPr txBox="1"/>
          <p:nvPr/>
        </p:nvSpPr>
        <p:spPr>
          <a:xfrm>
            <a:off x="1084637" y="2239086"/>
            <a:ext cx="223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Newtonian potential:</a:t>
            </a: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1AFD7B82-9FE8-B74F-930B-437B19B67526}"/>
              </a:ext>
            </a:extLst>
          </p:cNvPr>
          <p:cNvSpPr txBox="1"/>
          <p:nvPr/>
        </p:nvSpPr>
        <p:spPr>
          <a:xfrm>
            <a:off x="891596" y="2961707"/>
            <a:ext cx="24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Weak lensing potential:</a:t>
            </a:r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AD8C1ED2-95C5-3847-BFEF-13291E8985BD}"/>
              </a:ext>
            </a:extLst>
          </p:cNvPr>
          <p:cNvSpPr txBox="1"/>
          <p:nvPr/>
        </p:nvSpPr>
        <p:spPr>
          <a:xfrm>
            <a:off x="674696" y="3601867"/>
            <a:ext cx="281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Meiryo" charset="-128"/>
                <a:cs typeface="Meiryo" charset="-128"/>
              </a:rPr>
              <a:t>The density contrast obeys</a:t>
            </a:r>
          </a:p>
        </p:txBody>
      </p:sp>
    </p:spTree>
    <p:extLst>
      <p:ext uri="{BB962C8B-B14F-4D97-AF65-F5344CB8AC3E}">
        <p14:creationId xmlns:p14="http://schemas.microsoft.com/office/powerpoint/2010/main" val="194955805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14175</TotalTime>
  <Words>1335</Words>
  <Application>Microsoft Macintosh PowerPoint</Application>
  <PresentationFormat>画面に合わせる (4:3)</PresentationFormat>
  <Paragraphs>243</Paragraphs>
  <Slides>22</Slides>
  <Notes>16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ＭＳ Ｐゴシック</vt:lpstr>
      <vt:lpstr>Meiryo</vt:lpstr>
      <vt:lpstr>Meiryo</vt:lpstr>
      <vt:lpstr>Yu Gothic</vt:lpstr>
      <vt:lpstr>Calibri</vt:lpstr>
      <vt:lpstr>Calibri Light</vt:lpstr>
      <vt:lpstr>レトロスペクト</vt:lpstr>
      <vt:lpstr>Constraints on  massive vector dark energy models  from ISW-galaxy cross-correlations</vt:lpstr>
      <vt:lpstr>Integrated Sachs-Wolfe (ISW) effect</vt:lpstr>
      <vt:lpstr>Dark energy model with </vt:lpstr>
      <vt:lpstr>Example: Kinetic Gravity Braiding (scalar-tensor theories)</vt:lpstr>
      <vt:lpstr>Generalized Proca theories: a vector field coupled to gravity</vt:lpstr>
      <vt:lpstr>Concrete dark energy models</vt:lpstr>
      <vt:lpstr>Dark energy equation of state in GP theories</vt:lpstr>
      <vt:lpstr>Evolution of matter density perturbations</vt:lpstr>
      <vt:lpstr>Evolution of matter density perturbations</vt:lpstr>
      <vt:lpstr>Cross-correlation amplitude</vt:lpstr>
      <vt:lpstr>Gravitational coupling related to light bending</vt:lpstr>
      <vt:lpstr>ISW-galaxy cross-correlations in concrete models </vt:lpstr>
      <vt:lpstr>Observational constraints </vt:lpstr>
      <vt:lpstr>Best-fit case in massive vector dark energy model</vt:lpstr>
      <vt:lpstr>Summary</vt:lpstr>
      <vt:lpstr>Integrated Sachs-Wolfe (ISW) effect</vt:lpstr>
      <vt:lpstr>Appendix</vt:lpstr>
      <vt:lpstr>Mass scale of a massive vector field</vt:lpstr>
      <vt:lpstr>Generalized Proca theories</vt:lpstr>
      <vt:lpstr>Equations of motion</vt:lpstr>
      <vt:lpstr>Comparison</vt:lpstr>
      <vt:lpstr>Local measurement of the Hubble expansion rate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Constraints on massive vector dark energy models from ISW-galaxy cross-correlation</dc:title>
  <dc:creator>中村　進太郎</dc:creator>
  <cp:lastModifiedBy>中村　進太郎</cp:lastModifiedBy>
  <cp:revision>1409</cp:revision>
  <cp:lastPrinted>2018-11-05T23:55:12Z</cp:lastPrinted>
  <dcterms:created xsi:type="dcterms:W3CDTF">2018-10-29T23:40:47Z</dcterms:created>
  <dcterms:modified xsi:type="dcterms:W3CDTF">2018-12-31T05:31:28Z</dcterms:modified>
</cp:coreProperties>
</file>